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0" r:id="rId10"/>
    <p:sldId id="264" r:id="rId11"/>
    <p:sldId id="271" r:id="rId12"/>
    <p:sldId id="266" r:id="rId13"/>
    <p:sldId id="272" r:id="rId14"/>
    <p:sldId id="273" r:id="rId15"/>
    <p:sldId id="267" r:id="rId16"/>
    <p:sldId id="268" r:id="rId1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30" autoAdjust="0"/>
    <p:restoredTop sz="94660"/>
  </p:normalViewPr>
  <p:slideViewPr>
    <p:cSldViewPr>
      <p:cViewPr varScale="1">
        <p:scale>
          <a:sx n="72" d="100"/>
          <a:sy n="72" d="100"/>
        </p:scale>
        <p:origin x="149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173157"/>
            <a:ext cx="7772400" cy="1470025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87716" y="2643182"/>
            <a:ext cx="6670366" cy="175260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TW" altLang="en-US"/>
              <a:t>按一下以編輯母片副標題樣式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2022/1/22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2022/1/22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143768" y="274639"/>
            <a:ext cx="1543032" cy="5851525"/>
          </a:xfrm>
        </p:spPr>
        <p:txBody>
          <a:bodyPr vert="eaVer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61513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2022/1/22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2022/1/22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2924181"/>
            <a:ext cx="7772400" cy="1362075"/>
          </a:xfrm>
        </p:spPr>
        <p:txBody>
          <a:bodyPr anchor="t"/>
          <a:lstStyle>
            <a:lvl1pPr algn="l">
              <a:defRPr sz="4400" b="0" cap="all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85800" y="142874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2022/1/22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2022/1/22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2022/1/22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2022/1/22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2022/1/22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0382" y="1071546"/>
            <a:ext cx="5111750" cy="50497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679083" y="1071546"/>
            <a:ext cx="3008313" cy="34290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2022/1/22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5" y="285728"/>
            <a:ext cx="8230993" cy="696626"/>
          </a:xfrm>
        </p:spPr>
        <p:txBody>
          <a:bodyPr anchor="ctr"/>
          <a:lstStyle>
            <a:lvl1pPr algn="ctr">
              <a:defRPr sz="3600" b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001024" y="642918"/>
            <a:ext cx="785818" cy="4572032"/>
          </a:xfrm>
        </p:spPr>
        <p:txBody>
          <a:bodyPr vert="eaVert" anchor="ctr"/>
          <a:lstStyle>
            <a:lvl1pPr algn="l">
              <a:defRPr sz="2400" b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42922" y="541340"/>
            <a:ext cx="6415094" cy="5459428"/>
          </a:xfrm>
          <a:prstGeom prst="roundRect">
            <a:avLst>
              <a:gd name="adj" fmla="val 4800"/>
            </a:avLst>
          </a:prstGeom>
          <a:solidFill>
            <a:schemeClr val="accent1">
              <a:tint val="20000"/>
            </a:schemeClr>
          </a:solidFill>
          <a:ln w="38100">
            <a:gradFill flip="none"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tint val="20000"/>
                  </a:schemeClr>
                </a:gs>
              </a:gsLst>
              <a:lin ang="16200000" scaled="1"/>
              <a:tileRect/>
            </a:gradFill>
          </a:ln>
          <a:effectLst>
            <a:outerShdw blurRad="76200" dist="38100" dir="5400000" sx="100500" sy="100500" algn="tl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TW" altLang="en-US"/>
              <a:t>按一下圖示以新增圖片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7072330" y="1000108"/>
            <a:ext cx="914368" cy="4214842"/>
          </a:xfrm>
        </p:spPr>
        <p:txBody>
          <a:bodyPr vert="eaVert" anchor="ctr"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2022/1/22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13">
            <a:duotone>
              <a:schemeClr val="accent1"/>
              <a:srgbClr val="FFFFFF"/>
            </a:duotone>
            <a:lum bright="12000" contrast="40000"/>
          </a:blip>
          <a:stretch>
            <a:fillRect/>
          </a:stretch>
        </p:blipFill>
        <p:spPr>
          <a:xfrm>
            <a:off x="6667809" y="4915143"/>
            <a:ext cx="2476191" cy="194285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矩形 9"/>
          <p:cNvSpPr/>
          <p:nvPr/>
        </p:nvSpPr>
        <p:spPr>
          <a:xfrm>
            <a:off x="0" y="0"/>
            <a:ext cx="9144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20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</a:schemeClr>
              </a:gs>
            </a:gsLst>
            <a:lin ang="18900000" scaled="1"/>
            <a:tileRect/>
          </a:gradFill>
          <a:ln w="12700" cap="rnd" cmpd="sng" algn="ctr">
            <a:noFill/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0" y="40951"/>
            <a:ext cx="4572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5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  <a:alpha val="60000"/>
                </a:schemeClr>
              </a:gs>
            </a:gsLst>
            <a:lin ang="8100000" scaled="1"/>
            <a:tileRect/>
          </a:gradFill>
          <a:ln w="12700" cap="rnd" cmpd="sng" algn="ctr">
            <a:noFill/>
            <a:prstDash val="solid"/>
          </a:ln>
          <a:effectLst>
            <a:glow>
              <a:schemeClr val="accent1">
                <a:tint val="100000"/>
                <a:shade val="100000"/>
                <a:hueMod val="100000"/>
                <a:satMod val="100000"/>
              </a:schemeClr>
            </a:glo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14">
            <a:duotone>
              <a:schemeClr val="accent1"/>
              <a:srgbClr val="FFFFFF"/>
            </a:duotone>
            <a:lum bright="35000" contrast="40000"/>
          </a:blip>
          <a:stretch>
            <a:fillRect/>
          </a:stretch>
        </p:blipFill>
        <p:spPr>
          <a:xfrm>
            <a:off x="0" y="6420445"/>
            <a:ext cx="9144000" cy="43755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  <a:p>
            <a:pPr lvl="1" eaLnBrk="1" latinLnBrk="0" hangingPunct="1"/>
            <a:r>
              <a:rPr kumimoji="0" lang="zh-TW" altLang="en-US"/>
              <a:t>第二層</a:t>
            </a:r>
          </a:p>
          <a:p>
            <a:pPr lvl="2" eaLnBrk="1" latinLnBrk="0" hangingPunct="1"/>
            <a:r>
              <a:rPr kumimoji="0" lang="zh-TW" altLang="en-US"/>
              <a:t>第三層</a:t>
            </a:r>
          </a:p>
          <a:p>
            <a:pPr lvl="3" eaLnBrk="1" latinLnBrk="0" hangingPunct="1"/>
            <a:r>
              <a:rPr kumimoji="0" lang="zh-TW" altLang="en-US"/>
              <a:t>第四層</a:t>
            </a:r>
          </a:p>
          <a:p>
            <a:pPr lvl="4" eaLnBrk="1" latinLnBrk="0" hangingPunct="1"/>
            <a:r>
              <a:rPr kumimoji="0"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EF9B4-39E0-4E77-B419-5BDFE626C356}" type="datetimeFigureOut">
              <a:rPr lang="zh-TW" altLang="en-US" smtClean="0"/>
              <a:t>2022/1/22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50000"/>
        <a:buFont typeface="Wingdings 2"/>
        <a:buChar char="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2"/>
        </a:buClr>
        <a:buSzPct val="50000"/>
        <a:buFont typeface="Wingdings 2"/>
        <a:buChar char="³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3"/>
        </a:buClr>
        <a:buSzPct val="60000"/>
        <a:buFont typeface="Wingdings 2"/>
        <a:buChar char="®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5"/>
        </a:buClr>
        <a:buSzPct val="45000"/>
        <a:buFont typeface="Wingdings 2"/>
        <a:buChar char="¯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file:///C:\blp\API\Office%20Tools\GExport__bbchartsh_MzBCNDY1RkQ0RDFCNEFGMk_2022_1_22_9_23_26_8.bmp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file:///C:\blp\API\Office%20Tools\GExport__bbchartsh_OUE2MzVGMkNFOUZGNDkzOT_2022_1_22_9_23_36_9.bmp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file:///C:\blp\API\Office%20Tools\GExport__bbchartsh_RjZFMEU0MUQ5RkRENDMyOU_2022_1_22_9_22_49_10.bmp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file:///C:\blp\API\Office%20Tools\GExport__bbchartsh_RDhGRUUwNzRFNkE3NDcxM0_2022_1_22_9_23_6_11.bmp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file:///C:\blp\API\Office%20Tools\GExport__bbchartsh_MTBCMzAxRDYzNDBENEQ5MT_2022_1_22_9_23_27_12.bmp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7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file:///C:\blp\API\Office%20Tools\GExport__bbchartsh_QkQxRTdGQzIyMDAxNEExOT_2022_1_22_9_22_49_1.bmp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file:///C:\blp\API\Office%20Tools\GExport__bbchartsh_QUJBNkQzQTM0NDNCNDA4NT_2022_1_22_9_23_26_2.bmp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file:///C:\blp\API\Office%20Tools\GExport__bbchartsh_NkVBMjFBM0RBODJENDEzNE_2022_1_22_9_23_35_3.bmp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file:///C:\blp\API\Office%20Tools\GExport__bbchartsh_NzNGREQzNUYxRTc2NENEQU_2022_1_22_9_22_49_4.bmp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file:///C:\blp\API\Office%20Tools\GExport__bbchartsh_NDY4Mzc0RUFENEM2NDcyMz_2022_1_22_9_23_26_5.bmp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file:///C:\blp\API\Office%20Tools\GExport__bbchartsh_NzdCOEZDQUVFNEQ0NDdERk_2022_1_22_9_23_32_6.bmp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file:///C:\blp\API\Office%20Tools\GExport__bbchartsh_MDc0NjEwRDZGNkUyNDQ0Rk_2022_1_22_9_22_47_7.bm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大中票券債券市場展望雙週報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/>
              <a:t>2022/01/24</a:t>
            </a:r>
          </a:p>
          <a:p>
            <a:r>
              <a:rPr lang="en-US" altLang="zh-TW" dirty="0"/>
              <a:t>Peter Tsai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13377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密大消費信心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8">
            <a:extLst>
              <a:ext uri="{FF2B5EF4-FFF2-40B4-BE49-F238E27FC236}">
                <a16:creationId xmlns:a16="http://schemas.microsoft.com/office/drawing/2014/main" id="{DBC5E2F3-6907-4902-88DC-CA0752828753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2776"/>
            <a:ext cx="8640960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292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美國個人消費支出核心平減指數 經季調</a:t>
            </a:r>
            <a:r>
              <a:rPr lang="en-US" altLang="zh-TW" dirty="0"/>
              <a:t>(</a:t>
            </a:r>
            <a:r>
              <a:rPr lang="zh-TW" altLang="en-US" dirty="0"/>
              <a:t>年比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22">
            <a:extLst>
              <a:ext uri="{FF2B5EF4-FFF2-40B4-BE49-F238E27FC236}">
                <a16:creationId xmlns:a16="http://schemas.microsoft.com/office/drawing/2014/main" id="{66B95615-AD9A-498D-8DF4-2E18600C1F61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56792"/>
            <a:ext cx="8784976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556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美國就業情況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G 9">
            <a:extLst>
              <a:ext uri="{FF2B5EF4-FFF2-40B4-BE49-F238E27FC236}">
                <a16:creationId xmlns:a16="http://schemas.microsoft.com/office/drawing/2014/main" id="{8D5577A1-426B-4EDE-81A1-1C2F027F6A32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38" y="1412776"/>
            <a:ext cx="8887657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059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美國新屋及成屋銷售</a:t>
            </a:r>
          </a:p>
        </p:txBody>
      </p:sp>
      <p:pic>
        <p:nvPicPr>
          <p:cNvPr id="6" name="G 24">
            <a:extLst>
              <a:ext uri="{FF2B5EF4-FFF2-40B4-BE49-F238E27FC236}">
                <a16:creationId xmlns:a16="http://schemas.microsoft.com/office/drawing/2014/main" id="{07675339-5DB0-43DD-A100-E162B9DD6A18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40768"/>
            <a:ext cx="8712968" cy="5112568"/>
          </a:xfrm>
        </p:spPr>
      </p:pic>
    </p:spTree>
    <p:extLst>
      <p:ext uri="{BB962C8B-B14F-4D97-AF65-F5344CB8AC3E}">
        <p14:creationId xmlns:p14="http://schemas.microsoft.com/office/powerpoint/2010/main" val="9912537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美國非農就業人數</a:t>
            </a:r>
          </a:p>
        </p:txBody>
      </p:sp>
      <p:pic>
        <p:nvPicPr>
          <p:cNvPr id="6" name="G 20">
            <a:extLst>
              <a:ext uri="{FF2B5EF4-FFF2-40B4-BE49-F238E27FC236}">
                <a16:creationId xmlns:a16="http://schemas.microsoft.com/office/drawing/2014/main" id="{B7EB1F86-7B1C-45B2-9BE0-F7BF274F0DC6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84784"/>
            <a:ext cx="8589640" cy="4958011"/>
          </a:xfrm>
        </p:spPr>
      </p:pic>
    </p:spTree>
    <p:extLst>
      <p:ext uri="{BB962C8B-B14F-4D97-AF65-F5344CB8AC3E}">
        <p14:creationId xmlns:p14="http://schemas.microsoft.com/office/powerpoint/2010/main" val="19871509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經濟數據預報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graphicFrame>
        <p:nvGraphicFramePr>
          <p:cNvPr id="5" name="物件 4">
            <a:extLst>
              <a:ext uri="{FF2B5EF4-FFF2-40B4-BE49-F238E27FC236}">
                <a16:creationId xmlns:a16="http://schemas.microsoft.com/office/drawing/2014/main" id="{AB044225-337F-4686-B04C-7C3721E2EA5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3787930"/>
              </p:ext>
            </p:extLst>
          </p:nvPr>
        </p:nvGraphicFramePr>
        <p:xfrm>
          <a:off x="395536" y="1445418"/>
          <a:ext cx="8424936" cy="51379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Worksheet" r:id="rId3" imgW="7543800" imgH="5667339" progId="Excel.Sheet.12">
                  <p:embed/>
                </p:oleObj>
              </mc:Choice>
              <mc:Fallback>
                <p:oleObj name="Worksheet" r:id="rId3" imgW="7543800" imgH="566733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536" y="1445418"/>
                        <a:ext cx="8424936" cy="51379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30555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市場展望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58618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7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從利率走勢看，美債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利率月線與季線同向上漲。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月與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11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月高點形成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M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頭被突破後，利率一度大漲。目前由於跟季線的乖離過大，短線可能回到整理格局。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7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在經濟數據方面，即將公布美國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12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月新屋銷售、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12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月成屋待完成銷售、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12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月耐久財訂單、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2021Q4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美國經濟成長率，德國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IFO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企業景氣指數。近期市場受到疫情與升息暨縮表預期交互影響，走勢較為震盪。台債操作上，經過一段期間利率大漲後，似乎有反映部分的升息預期，且利率高點有有終端買盤進場。短期利率走勢預估高檔整理。預估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區間在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0.60%~0.78%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。利率交換市場，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年期利率區間在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0.75%~0.90%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1548301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市場回顧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04056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6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最近二周以來，美公債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利率在短暫觸及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1.90%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高點後，因空單回補以及股市大跌影響，利率轉為下跌。目前市場預期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FED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月升息幅度可能達兩碼，且縮表動作料將隨之而行；但近期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omicron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新冠疫情傳播快速，經濟數據受其影響，令美債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年期利率漲幅短暫受抑制，周五收在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1.7581%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。台債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年期利率受美債影響在短暫突破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0.80%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後回跌，因利率高檔吸引買盤且空單回補，利率初步漲勢獲得滿足。未來央行下半年升息壓力仍在，預期下跌空間有限。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近期收在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0.593%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收在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0.6866%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346748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歐債十年期利率走勢圖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G 12">
            <a:extLst>
              <a:ext uri="{FF2B5EF4-FFF2-40B4-BE49-F238E27FC236}">
                <a16:creationId xmlns:a16="http://schemas.microsoft.com/office/drawing/2014/main" id="{E0CE98CE-D73F-498B-B343-FBB0B081511F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40768"/>
            <a:ext cx="8568952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777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3">
            <a:extLst>
              <a:ext uri="{FF2B5EF4-FFF2-40B4-BE49-F238E27FC236}">
                <a16:creationId xmlns:a16="http://schemas.microsoft.com/office/drawing/2014/main" id="{D84C2E82-9C81-4E1B-A54B-5463C60C790C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12891"/>
            <a:ext cx="8640960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562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日債十年期利率走勢圖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4">
            <a:extLst>
              <a:ext uri="{FF2B5EF4-FFF2-40B4-BE49-F238E27FC236}">
                <a16:creationId xmlns:a16="http://schemas.microsoft.com/office/drawing/2014/main" id="{638F8515-16A7-4B0A-8D6D-DB8D04187F46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12776"/>
            <a:ext cx="8856984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56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台債十年期利率走勢圖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5">
            <a:extLst>
              <a:ext uri="{FF2B5EF4-FFF2-40B4-BE49-F238E27FC236}">
                <a16:creationId xmlns:a16="http://schemas.microsoft.com/office/drawing/2014/main" id="{F8E5063D-8287-47D3-8FEA-594D4EEF7A11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96752"/>
            <a:ext cx="8928992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409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主要國家殖利率曲線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G 16">
            <a:extLst>
              <a:ext uri="{FF2B5EF4-FFF2-40B4-BE49-F238E27FC236}">
                <a16:creationId xmlns:a16="http://schemas.microsoft.com/office/drawing/2014/main" id="{DDAB52C6-82A8-4CE5-A944-7FF7033EA37C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68760"/>
            <a:ext cx="8784976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344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原物料指數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7">
            <a:extLst>
              <a:ext uri="{FF2B5EF4-FFF2-40B4-BE49-F238E27FC236}">
                <a16:creationId xmlns:a16="http://schemas.microsoft.com/office/drawing/2014/main" id="{FB4B4924-01F4-4DDC-9BAD-BEBBC32E0735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484784"/>
            <a:ext cx="8909496" cy="523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435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</a:t>
            </a:r>
            <a:r>
              <a:rPr lang="en-US" altLang="zh-TW" dirty="0"/>
              <a:t>GDP</a:t>
            </a:r>
            <a:r>
              <a:rPr lang="zh-TW" altLang="en-US" dirty="0"/>
              <a:t>成長率</a:t>
            </a:r>
          </a:p>
        </p:txBody>
      </p:sp>
      <p:pic>
        <p:nvPicPr>
          <p:cNvPr id="6" name="G 25">
            <a:extLst>
              <a:ext uri="{FF2B5EF4-FFF2-40B4-BE49-F238E27FC236}">
                <a16:creationId xmlns:a16="http://schemas.microsoft.com/office/drawing/2014/main" id="{67B11F8A-DCD2-4E13-823A-FE4C84B4E6F9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16832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206741471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2"/>
  <p:tag name="RANGENAME" val="&lt;_bbchartsh_QkQxRTdGQzIyMDAxNEExOT&gt;"/>
  <p:tag name="TYPENAME" val="BloombergGChartBMPType"/>
  <p:tag name="FILETIMESTAMP" val="2022/1/22 上午 09:22:55"/>
  <p:tag name="TAGTIMESTAMP" val="2022/1/22 上午 09:22:55"/>
  <p:tag name="CHARTTYPE" val="G"/>
  <p:tag name="WORKBOOKFILENAME" val="C:\Users\Administrator\Documents\週報\大中票券債券市場展望雙週報20220124.pptx"/>
  <p:tag name="WORKSHEETNAME" val="C:\Users\Administrator\Documents\週報\大中票券債券市場展望雙週報20220124.pptx"/>
  <p:tag name="HIDEFOOTERTEXT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9"/>
  <p:tag name="RANGENAME" val="&lt;_bbchartsh_RjZFMEU0MUQ5RkRENDMyOU&gt;"/>
  <p:tag name="TYPENAME" val="BloombergGChartBMPType"/>
  <p:tag name="FILETIMESTAMP" val="2022/1/22 上午 09:22:53"/>
  <p:tag name="TAGTIMESTAMP" val="2022/1/22 上午 09:22:53"/>
  <p:tag name="CHARTTYPE" val="ECWB"/>
  <p:tag name="WORKBOOKFILENAME" val="C:\Users\Administrator\Documents\週報\大中票券債券市場展望雙週報20220124.pptx"/>
  <p:tag name="WORKSHEETNAME" val="C:\Users\Administrator\Documents\週報\大中票券債券市場展望雙週報20220124.pptx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4"/>
  <p:tag name="RANGENAME" val="&lt;_bbchartsh_RDhGRUUwNzRFNkE3NDcxM0&gt;"/>
  <p:tag name="TYPENAME" val="BloombergGChartBMPType"/>
  <p:tag name="FILETIMESTAMP" val="2022/1/22 上午 09:23:13"/>
  <p:tag name="TAGTIMESTAMP" val="2022/1/22 上午 09:23:13"/>
  <p:tag name="CHARTTYPE" val="G"/>
  <p:tag name="WORKBOOKFILENAME" val="C:\Users\Administrator\Documents\週報\大中票券債券市場展望雙週報20220124.pptx"/>
  <p:tag name="WORKSHEETNAME" val="C:\Users\Administrator\Documents\週報\大中票券債券市場展望雙週報20220124.pptx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0"/>
  <p:tag name="RANGENAME" val="&lt;_bbchartsh_MTBCMzAxRDYzNDBENEQ5MT&gt;"/>
  <p:tag name="TYPENAME" val="BloombergGChartBMPType"/>
  <p:tag name="FILETIMESTAMP" val="2022/1/22 上午 09:23:32"/>
  <p:tag name="TAGTIMESTAMP" val="2022/1/22 上午 09:23:32"/>
  <p:tag name="CHARTTYPE" val="G"/>
  <p:tag name="WORKBOOKFILENAME" val="C:\Users\Administrator\Documents\週報\大中票券債券市場展望雙週報20220124.pptx"/>
  <p:tag name="WORKSHEETNAME" val="C:\Users\Administrator\Documents\週報\大中票券債券市場展望雙週報20220124.pptx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3"/>
  <p:tag name="RANGENAME" val="&lt;_bbchartsh_QUJBNkQzQTM0NDNCNDA4NT&gt;"/>
  <p:tag name="TYPENAME" val="BloombergGChartBMPType"/>
  <p:tag name="FILETIMESTAMP" val="2022/1/22 上午 09:23:31"/>
  <p:tag name="TAGTIMESTAMP" val="2022/1/22 上午 09:23:31"/>
  <p:tag name="CHARTTYPE" val="G"/>
  <p:tag name="WORKBOOKFILENAME" val="C:\Users\Administrator\Documents\週報\大中票券債券市場展望雙週報20220124.pptx"/>
  <p:tag name="WORKSHEETNAME" val="C:\Users\Administrator\Documents\週報\大中票券債券市場展望雙週報20220124.pptx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4"/>
  <p:tag name="RANGENAME" val="&lt;_bbchartsh_NkVBMjFBM0RBODJENDEzNE&gt;"/>
  <p:tag name="TYPENAME" val="BloombergGChartBMPType"/>
  <p:tag name="FILETIMESTAMP" val="2022/1/22 上午 09:23:41"/>
  <p:tag name="TAGTIMESTAMP" val="2022/1/22 上午 09:23:41"/>
  <p:tag name="CHARTTYPE" val="G"/>
  <p:tag name="WORKBOOKFILENAME" val="C:\Users\Administrator\Documents\週報\大中票券債券市場展望雙週報20220124.pptx"/>
  <p:tag name="WORKSHEETNAME" val="C:\Users\Administrator\Documents\週報\大中票券債券市場展望雙週報20220124.pptx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5"/>
  <p:tag name="RANGENAME" val="&lt;_bbchartsh_NzNGREQzNUYxRTc2NENEQU&gt;"/>
  <p:tag name="TYPENAME" val="BloombergGChartBMPType"/>
  <p:tag name="FILETIMESTAMP" val="2022/1/22 上午 09:22:56"/>
  <p:tag name="TAGTIMESTAMP" val="2022/1/22 上午 09:22:56"/>
  <p:tag name="CHARTTYPE" val="G"/>
  <p:tag name="WORKBOOKFILENAME" val="C:\Users\Administrator\Documents\週報\大中票券債券市場展望雙週報20220124.pptx"/>
  <p:tag name="WORKSHEETNAME" val="C:\Users\Administrator\Documents\週報\大中票券債券市場展望雙週報20220124.pptx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6"/>
  <p:tag name="RANGENAME" val="&lt;_bbchartsh_NDY4Mzc0RUFENEM2NDcyMz&gt;"/>
  <p:tag name="TYPENAME" val="BloombergGChartBMPType"/>
  <p:tag name="FILETIMESTAMP" val="2022/1/22 上午 09:23:27"/>
  <p:tag name="TAGTIMESTAMP" val="2022/1/22 上午 09:23:27"/>
  <p:tag name="CHARTTYPE" val="GC"/>
  <p:tag name="WORKBOOKFILENAME" val="C:\Users\Administrator\Documents\週報\大中票券債券市場展望雙週報20220124.pptx"/>
  <p:tag name="WORKSHEETNAME" val="C:\Users\Administrator\Documents\週報\大中票券債券市場展望雙週報20220124.pptx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7"/>
  <p:tag name="RANGENAME" val="&lt;_bbchartsh_NzdCOEZDQUVFNEQ0NDdERk&gt;"/>
  <p:tag name="TYPENAME" val="BloombergGChartBMPType"/>
  <p:tag name="FILETIMESTAMP" val="2022/1/22 上午 09:23:38"/>
  <p:tag name="TAGTIMESTAMP" val="2022/1/22 上午 09:23:38"/>
  <p:tag name="CHARTTYPE" val="G"/>
  <p:tag name="WORKBOOKFILENAME" val="C:\Users\Administrator\Documents\週報\大中票券債券市場展望雙週報20220124.pptx"/>
  <p:tag name="WORKSHEETNAME" val="C:\Users\Administrator\Documents\週報\大中票券債券市場展望雙週報20220124.pptx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5"/>
  <p:tag name="RANGENAME" val="&lt;_bbchartsh_MDc0NjEwRDZGNkUyNDQ0Rk&gt;"/>
  <p:tag name="TYPENAME" val="BloombergGChartBMPType"/>
  <p:tag name="FILETIMESTAMP" val="2022/1/22 上午 09:22:53"/>
  <p:tag name="TAGTIMESTAMP" val="2022/1/22 上午 09:22:53"/>
  <p:tag name="CHARTTYPE" val="G"/>
  <p:tag name="WORKBOOKFILENAME" val="C:\Users\Administrator\Documents\週報\大中票券債券市場展望雙週報20220124.pptx"/>
  <p:tag name="WORKSHEETNAME" val="C:\Users\Administrator\Documents\週報\大中票券債券市場展望雙週報20220124.pptx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8"/>
  <p:tag name="RANGENAME" val="&lt;_bbchartsh_MzBCNDY1RkQ0RDFCNEFGMk&gt;"/>
  <p:tag name="TYPENAME" val="BloombergGChartBMPType"/>
  <p:tag name="FILETIMESTAMP" val="2022/1/22 上午 09:23:31"/>
  <p:tag name="TAGTIMESTAMP" val="2022/1/22 上午 09:23:31"/>
  <p:tag name="CHARTTYPE" val="G"/>
  <p:tag name="WORKBOOKFILENAME" val="C:\Users\Administrator\Documents\週報\大中票券債券市場展望雙週報20220124.pptx"/>
  <p:tag name="WORKSHEETNAME" val="C:\Users\Administrator\Documents\週報\大中票券債券市場展望雙週報20220124.pptx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2"/>
  <p:tag name="RANGENAME" val="&lt;_bbchartsh_OUE2MzVGMkNFOUZGNDkzOT&gt;"/>
  <p:tag name="TYPENAME" val="BloombergGChartBMPType"/>
  <p:tag name="FILETIMESTAMP" val="2022/1/22 上午 09:23:41"/>
  <p:tag name="TAGTIMESTAMP" val="2022/1/22 上午 09:23:41"/>
  <p:tag name="CHARTTYPE" val="G"/>
  <p:tag name="WORKBOOKFILENAME" val="C:\Users\Administrator\Documents\週報\大中票券債券市場展望雙週報20220124.pptx"/>
  <p:tag name="WORKSHEETNAME" val="C:\Users\Administrator\Documents\週報\大中票券債券市場展望雙週報20220124.pptx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龍騰四海">
  <a:themeElements>
    <a:clrScheme name="龍騰四海">
      <a:dk1>
        <a:sysClr val="windowText" lastClr="000000"/>
      </a:dk1>
      <a:lt1>
        <a:sysClr val="window" lastClr="FFFFFF"/>
      </a:lt1>
      <a:dk2>
        <a:srgbClr val="001B36"/>
      </a:dk2>
      <a:lt2>
        <a:srgbClr val="EDF8FE"/>
      </a:lt2>
      <a:accent1>
        <a:srgbClr val="477AB1"/>
      </a:accent1>
      <a:accent2>
        <a:srgbClr val="51848E"/>
      </a:accent2>
      <a:accent3>
        <a:srgbClr val="7B9B57"/>
      </a:accent3>
      <a:accent4>
        <a:srgbClr val="8B8D8C"/>
      </a:accent4>
      <a:accent5>
        <a:srgbClr val="8B7396"/>
      </a:accent5>
      <a:accent6>
        <a:srgbClr val="E89A53"/>
      </a:accent6>
      <a:hlink>
        <a:srgbClr val="0080FF"/>
      </a:hlink>
      <a:folHlink>
        <a:srgbClr val="FF00FF"/>
      </a:folHlink>
    </a:clrScheme>
    <a:fontScheme name="龍騰四海">
      <a:majorFont>
        <a:latin typeface="Maiandra GD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중고딕"/>
        <a:font script="Hans" typeface="隶书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Ｐ明朝"/>
        <a:font script="Hang" typeface="HY견명조"/>
        <a:font script="Hans" typeface="华文楷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龍騰四海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hueMod val="100000"/>
                <a:satMod val="250000"/>
              </a:schemeClr>
            </a:gs>
            <a:gs pos="75000">
              <a:schemeClr val="phClr">
                <a:tint val="80000"/>
                <a:shade val="100000"/>
                <a:hueMod val="100000"/>
                <a:satMod val="375000"/>
              </a:schemeClr>
            </a:gs>
            <a:gs pos="100000">
              <a:schemeClr val="phClr">
                <a:tint val="50000"/>
                <a:shade val="100000"/>
                <a:hueMod val="100000"/>
                <a:satMod val="5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50000"/>
                <a:hueMod val="100000"/>
                <a:satMod val="100000"/>
              </a:schemeClr>
              <a:schemeClr val="phClr">
                <a:tint val="100000"/>
                <a:shade val="75000"/>
                <a:hueMod val="100000"/>
                <a:satMod val="100000"/>
              </a:schemeClr>
            </a:duotone>
          </a:blip>
          <a:tile tx="0" ty="0" sx="50000" sy="50000" flip="none" algn="ctr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  <a:scene3d>
            <a:camera prst="orthographicFront" fov="0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2700" h="12700" prst="relaxedInset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  <a:outerShdw blurRad="44450" dist="50800" dir="3300000" sx="99000" sy="99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contrasting" dir="tl">
              <a:rot lat="0" lon="0" rev="14220000"/>
            </a:lightRig>
          </a:scene3d>
          <a:sp3d prstMaterial="dkEdge">
            <a:bevelT w="63500" h="63500"/>
            <a:bevelB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bg1">
                <a:tint val="100000"/>
                <a:shade val="100000"/>
                <a:hueMod val="100000"/>
                <a:satMod val="150000"/>
              </a:schemeClr>
            </a:gs>
            <a:gs pos="55000">
              <a:schemeClr val="bg1">
                <a:tint val="100000"/>
                <a:shade val="90000"/>
                <a:hueMod val="100000"/>
                <a:satMod val="375000"/>
              </a:schemeClr>
            </a:gs>
            <a:gs pos="100000">
              <a:schemeClr val="phClr">
                <a:tint val="88000"/>
                <a:shade val="100000"/>
                <a:hueMod val="100000"/>
                <a:satMod val="500000"/>
              </a:schemeClr>
            </a:gs>
          </a:gsLst>
          <a:lin ang="5400000" scaled="1"/>
        </a:gradFill>
        <a:blipFill>
          <a:blip xmlns:r="http://schemas.openxmlformats.org/officeDocument/2006/relationships" r:embed="rId2">
            <a:duotone>
              <a:schemeClr val="phClr">
                <a:shade val="30000"/>
                <a:satMod val="555000"/>
              </a:schemeClr>
              <a:schemeClr val="phClr">
                <a:tint val="96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Dragon</Template>
  <TotalTime>5049</TotalTime>
  <Words>418</Words>
  <Application>Microsoft Office PowerPoint</Application>
  <PresentationFormat>如螢幕大小 (4:3)</PresentationFormat>
  <Paragraphs>21</Paragraphs>
  <Slides>16</Slides>
  <Notes>0</Notes>
  <HiddenSlides>0</HiddenSlides>
  <MMClips>0</MMClips>
  <ScaleCrop>false</ScaleCrop>
  <HeadingPairs>
    <vt:vector size="8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23" baseType="lpstr">
      <vt:lpstr>標楷體</vt:lpstr>
      <vt:lpstr>Arial</vt:lpstr>
      <vt:lpstr>Cambria</vt:lpstr>
      <vt:lpstr>Maiandra GD</vt:lpstr>
      <vt:lpstr>Wingdings 2</vt:lpstr>
      <vt:lpstr>龍騰四海</vt:lpstr>
      <vt:lpstr>Worksheet</vt:lpstr>
      <vt:lpstr>大中票券債券市場展望雙週報</vt:lpstr>
      <vt:lpstr>市場回顧</vt:lpstr>
      <vt:lpstr>歐債十年期利率走勢圖</vt:lpstr>
      <vt:lpstr>美債十年期利率走勢圖</vt:lpstr>
      <vt:lpstr>日債十年期利率走勢圖</vt:lpstr>
      <vt:lpstr>台債十年期利率走勢圖</vt:lpstr>
      <vt:lpstr>主要國家殖利率曲線</vt:lpstr>
      <vt:lpstr>原物料指數</vt:lpstr>
      <vt:lpstr>美國GDP成長率</vt:lpstr>
      <vt:lpstr>密大消費信心</vt:lpstr>
      <vt:lpstr>美國個人消費支出核心平減指數 經季調(年比)</vt:lpstr>
      <vt:lpstr>美國就業情況</vt:lpstr>
      <vt:lpstr>美國新屋及成屋銷售</vt:lpstr>
      <vt:lpstr>美國非農就業人數</vt:lpstr>
      <vt:lpstr>經濟數據預報</vt:lpstr>
      <vt:lpstr>市場展望</vt:lpstr>
    </vt:vector>
  </TitlesOfParts>
  <Company>大中票券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大中票券債券市場展望雙週報</dc:title>
  <dc:creator>peter</dc:creator>
  <cp:lastModifiedBy>資本市場部債券科副理 - 蔡秉寰</cp:lastModifiedBy>
  <cp:revision>246</cp:revision>
  <dcterms:created xsi:type="dcterms:W3CDTF">2018-04-19T05:44:13Z</dcterms:created>
  <dcterms:modified xsi:type="dcterms:W3CDTF">2022-01-22T02:25:27Z</dcterms:modified>
</cp:coreProperties>
</file>