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2" r:id="rId14"/>
    <p:sldId id="273" r:id="rId15"/>
    <p:sldId id="267" r:id="rId16"/>
    <p:sldId id="268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0" autoAdjust="0"/>
    <p:restoredTop sz="94660"/>
  </p:normalViewPr>
  <p:slideViewPr>
    <p:cSldViewPr>
      <p:cViewPr varScale="1">
        <p:scale>
          <a:sx n="108" d="100"/>
          <a:sy n="108" d="100"/>
        </p:scale>
        <p:origin x="169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2023/9/4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2023/9/4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2023/9/4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2023/9/4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2023/9/4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2023/9/4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2023/9/4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2023/9/4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2023/9/4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2023/9/4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2023/9/4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2023/9/4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3_9_4_10_3_21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3_9_4_10_3_31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3_9_4_10_3_5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RDhGRUUwNzRFNkE3NDcxM0_2023_9_4_10_3_21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MTBCMzAxRDYzNDBENEQ5MT_2023_9_4_10_3_29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3_9_4_10_3_5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3_9_4_10_3_21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3_9_4_10_3_31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3_9_4_10_3_2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3_9_4_10_3_20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3_9_4_10_3_26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3_9_4_10_3_5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2023/09/04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8">
            <a:extLst>
              <a:ext uri="{FF2B5EF4-FFF2-40B4-BE49-F238E27FC236}">
                <a16:creationId xmlns:a16="http://schemas.microsoft.com/office/drawing/2014/main" id="{BDE727AA-D0B1-2161-320C-222504C7D1A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22">
            <a:extLst>
              <a:ext uri="{FF2B5EF4-FFF2-40B4-BE49-F238E27FC236}">
                <a16:creationId xmlns:a16="http://schemas.microsoft.com/office/drawing/2014/main" id="{6A1C4037-76B7-DC2A-C9A9-C445C7DD86A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9">
            <a:extLst>
              <a:ext uri="{FF2B5EF4-FFF2-40B4-BE49-F238E27FC236}">
                <a16:creationId xmlns:a16="http://schemas.microsoft.com/office/drawing/2014/main" id="{A5E59B44-20D8-6BF9-71FD-094AF50ABFB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7" name="G 24">
            <a:extLst>
              <a:ext uri="{FF2B5EF4-FFF2-40B4-BE49-F238E27FC236}">
                <a16:creationId xmlns:a16="http://schemas.microsoft.com/office/drawing/2014/main" id="{0600D763-07E5-83F9-392C-D8E8AE9B711B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7" name="G 20">
            <a:extLst>
              <a:ext uri="{FF2B5EF4-FFF2-40B4-BE49-F238E27FC236}">
                <a16:creationId xmlns:a16="http://schemas.microsoft.com/office/drawing/2014/main" id="{93AB1FD4-6AB5-C85E-7D73-3FE31CC208E1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1987150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物件 4">
            <a:extLst>
              <a:ext uri="{FF2B5EF4-FFF2-40B4-BE49-F238E27FC236}">
                <a16:creationId xmlns:a16="http://schemas.microsoft.com/office/drawing/2014/main" id="{2E1C7EC5-0F3D-C1CA-2408-EE8F240EDC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6796915"/>
              </p:ext>
            </p:extLst>
          </p:nvPr>
        </p:nvGraphicFramePr>
        <p:xfrm>
          <a:off x="261344" y="1747703"/>
          <a:ext cx="8621312" cy="4561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543800" imgH="3991120" progId="Excel.Sheet.12">
                  <p:embed/>
                </p:oleObj>
              </mc:Choice>
              <mc:Fallback>
                <p:oleObj name="Worksheet" r:id="rId2" imgW="7543800" imgH="39911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1344" y="1747703"/>
                        <a:ext cx="8621312" cy="45610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572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利率月線與季線持續上揚。但在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4.36%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上方似乎頭部浮現，留意趨勢是否轉向。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在經濟數據方面，即將公布台灣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數據，美國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ISM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服務指數，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數據，歐元區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ZEW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數據。最新公布的就業報告顯示勞動市場持續降溫，目前預期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FOMC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暫停升息，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月升息機率約五成，債市氣氛不再過於偏空。台債方面，面對養券成本仍高，而美債利率卻從高檔下修的情況下，台債市場利率上漲的空間有限，惟買盤追多亦謹慎，盤勢趨於整理。預估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區間在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1.15%~1.22%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。利率交換市場，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年期利率區間在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1.40%~1.56%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公債利率過去兩周從近期高點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4.36%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附近沿路下修，利率逢高買盤與經濟數據顯示放緩跡象，令市場對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月的升息預期下降，引導美公債利率走低。美債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上周五收在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4.1788%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。台債利率市場，雖然養券成本仍高，但在美債利率近兩週偏下跌的情況下，台公債交投清淡中，利率小跌，交易商不願追價，跌幅亦有限。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最近期收盤利率為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1.18%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2">
            <a:extLst>
              <a:ext uri="{FF2B5EF4-FFF2-40B4-BE49-F238E27FC236}">
                <a16:creationId xmlns:a16="http://schemas.microsoft.com/office/drawing/2014/main" id="{260CC445-27CF-D8BE-A800-A59616B7429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3">
            <a:extLst>
              <a:ext uri="{FF2B5EF4-FFF2-40B4-BE49-F238E27FC236}">
                <a16:creationId xmlns:a16="http://schemas.microsoft.com/office/drawing/2014/main" id="{A1DEB168-9EBC-7090-F0FB-8B0BE0E0AFF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12891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4">
            <a:extLst>
              <a:ext uri="{FF2B5EF4-FFF2-40B4-BE49-F238E27FC236}">
                <a16:creationId xmlns:a16="http://schemas.microsoft.com/office/drawing/2014/main" id="{A8473193-1874-FA5E-173D-9FB830A8440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5">
            <a:extLst>
              <a:ext uri="{FF2B5EF4-FFF2-40B4-BE49-F238E27FC236}">
                <a16:creationId xmlns:a16="http://schemas.microsoft.com/office/drawing/2014/main" id="{492DC458-BB03-5365-F6FE-C74F28FAE7E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6">
            <a:extLst>
              <a:ext uri="{FF2B5EF4-FFF2-40B4-BE49-F238E27FC236}">
                <a16:creationId xmlns:a16="http://schemas.microsoft.com/office/drawing/2014/main" id="{DAE392F3-0B5E-9814-AECF-D22C2989520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7">
            <a:extLst>
              <a:ext uri="{FF2B5EF4-FFF2-40B4-BE49-F238E27FC236}">
                <a16:creationId xmlns:a16="http://schemas.microsoft.com/office/drawing/2014/main" id="{5233CEAB-8DD9-E857-A268-402D451E243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7" name="G 25">
            <a:extLst>
              <a:ext uri="{FF2B5EF4-FFF2-40B4-BE49-F238E27FC236}">
                <a16:creationId xmlns:a16="http://schemas.microsoft.com/office/drawing/2014/main" id="{E15858A6-1B6C-C7E5-B1A2-771B9246C23C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3/9/4 上午 10:03:09"/>
  <p:tag name="TAGTIMESTAMP" val="2023/9/4 上午 10:03:09"/>
  <p:tag name="CHARTTYPE" val="G"/>
  <p:tag name="WORKBOOKFILENAME" val="C:\Users\Administrator\Documents\週報\大中票券債券市場展望雙週報20230904.pptx"/>
  <p:tag name="WORKSHEETNAME" val="C:\Users\Administrator\Documents\週報\大中票券債券市場展望雙週報20230904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3/9/4 上午 10:03:07"/>
  <p:tag name="TAGTIMESTAMP" val="2023/9/4 上午 10:03:07"/>
  <p:tag name="CHARTTYPE" val="ECWB"/>
  <p:tag name="WORKBOOKFILENAME" val="C:\Users\Administrator\Documents\週報\大中票券債券市場展望雙週報20230904.pptx"/>
  <p:tag name="WORKSHEETNAME" val="C:\Users\Administrator\Documents\週報\大中票券債券市場展望雙週報20230904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3/9/4 上午 10:03:25"/>
  <p:tag name="TAGTIMESTAMP" val="2023/9/4 上午 10:03:25"/>
  <p:tag name="CHARTTYPE" val="G"/>
  <p:tag name="WORKBOOKFILENAME" val="C:\Users\Administrator\Documents\週報\大中票券債券市場展望雙週報20230904.pptx"/>
  <p:tag name="WORKSHEETNAME" val="C:\Users\Administrator\Documents\週報\大中票券債券市場展望雙週報20230904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3/9/4 上午 10:03:33"/>
  <p:tag name="TAGTIMESTAMP" val="2023/9/4 上午 10:03:33"/>
  <p:tag name="CHARTTYPE" val="G"/>
  <p:tag name="WORKBOOKFILENAME" val="C:\Users\Administrator\Documents\週報\大中票券債券市場展望雙週報20230904.pptx"/>
  <p:tag name="WORKSHEETNAME" val="C:\Users\Administrator\Documents\週報\大中票券債券市場展望雙週報20230904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3/9/4 上午 10:03:26"/>
  <p:tag name="TAGTIMESTAMP" val="2023/9/4 上午 10:03:26"/>
  <p:tag name="CHARTTYPE" val="G"/>
  <p:tag name="WORKBOOKFILENAME" val="C:\Users\Administrator\Documents\週報\大中票券債券市場展望雙週報20230904.pptx"/>
  <p:tag name="WORKSHEETNAME" val="C:\Users\Administrator\Documents\週報\大中票券債券市場展望雙週報20230904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3/9/4 上午 10:03:35"/>
  <p:tag name="TAGTIMESTAMP" val="2023/9/4 上午 10:03:35"/>
  <p:tag name="CHARTTYPE" val="G"/>
  <p:tag name="WORKBOOKFILENAME" val="C:\Users\Administrator\Documents\週報\大中票券債券市場展望雙週報20230904.pptx"/>
  <p:tag name="WORKSHEETNAME" val="C:\Users\Administrator\Documents\週報\大中票券債券市場展望雙週報20230904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3/9/4 上午 10:03:06"/>
  <p:tag name="TAGTIMESTAMP" val="2023/9/4 上午 10:03:06"/>
  <p:tag name="CHARTTYPE" val="G"/>
  <p:tag name="WORKBOOKFILENAME" val="C:\Users\Administrator\Documents\週報\大中票券債券市場展望雙週報20230904.pptx"/>
  <p:tag name="WORKSHEETNAME" val="C:\Users\Administrator\Documents\週報\大中票券債券市場展望雙週報20230904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3/9/4 上午 10:03:22"/>
  <p:tag name="TAGTIMESTAMP" val="2023/9/4 上午 10:03:22"/>
  <p:tag name="CHARTTYPE" val="GC"/>
  <p:tag name="WORKBOOKFILENAME" val="C:\Users\Administrator\Documents\週報\大中票券債券市場展望雙週報20230904.pptx"/>
  <p:tag name="WORKSHEETNAME" val="C:\Users\Administrator\Documents\週報\大中票券債券市場展望雙週報20230904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3/9/4 上午 10:03:30"/>
  <p:tag name="TAGTIMESTAMP" val="2023/9/4 上午 10:03:30"/>
  <p:tag name="CHARTTYPE" val="G"/>
  <p:tag name="WORKBOOKFILENAME" val="C:\Users\Administrator\Documents\週報\大中票券債券市場展望雙週報20230904.pptx"/>
  <p:tag name="WORKSHEETNAME" val="C:\Users\Administrator\Documents\週報\大中票券債券市場展望雙週報20230904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3/9/4 上午 10:03:10"/>
  <p:tag name="TAGTIMESTAMP" val="2023/9/4 上午 10:03:10"/>
  <p:tag name="CHARTTYPE" val="G"/>
  <p:tag name="WORKBOOKFILENAME" val="C:\Users\Administrator\Documents\週報\大中票券債券市場展望雙週報20230904.pptx"/>
  <p:tag name="WORKSHEETNAME" val="C:\Users\Administrator\Documents\週報\大中票券債券市場展望雙週報20230904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3/9/4 上午 10:03:26"/>
  <p:tag name="TAGTIMESTAMP" val="2023/9/4 上午 10:03:26"/>
  <p:tag name="CHARTTYPE" val="G"/>
  <p:tag name="WORKBOOKFILENAME" val="C:\Users\Administrator\Documents\週報\大中票券債券市場展望雙週報20230904.pptx"/>
  <p:tag name="WORKSHEETNAME" val="C:\Users\Administrator\Documents\週報\大中票券債券市場展望雙週報20230904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3/9/4 上午 10:03:35"/>
  <p:tag name="TAGTIMESTAMP" val="2023/9/4 上午 10:03:35"/>
  <p:tag name="CHARTTYPE" val="G"/>
  <p:tag name="WORKBOOKFILENAME" val="C:\Users\Administrator\Documents\週報\大中票券債券市場展望雙週報20230904.pptx"/>
  <p:tag name="WORKSHEETNAME" val="C:\Users\Administrator\Documents\週報\大中票券債券市場展望雙週報20230904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8831</TotalTime>
  <Words>373</Words>
  <Application>Microsoft Office PowerPoint</Application>
  <PresentationFormat>如螢幕大小 (4:3)</PresentationFormat>
  <Paragraphs>21</Paragraphs>
  <Slides>16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3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美國新屋及成屋銷售</vt:lpstr>
      <vt:lpstr>美國非農就業人數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資本市場部債券科副理 - 蔡秉寰</cp:lastModifiedBy>
  <cp:revision>290</cp:revision>
  <dcterms:created xsi:type="dcterms:W3CDTF">2018-04-19T05:44:13Z</dcterms:created>
  <dcterms:modified xsi:type="dcterms:W3CDTF">2023-09-04T07:46:48Z</dcterms:modified>
</cp:coreProperties>
</file>