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73" r:id="rId15"/>
    <p:sldId id="267" r:id="rId16"/>
    <p:sldId id="268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60"/>
  </p:normalViewPr>
  <p:slideViewPr>
    <p:cSldViewPr>
      <p:cViewPr varScale="1">
        <p:scale>
          <a:sx n="108" d="100"/>
          <a:sy n="108" d="100"/>
        </p:scale>
        <p:origin x="169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2024/5/13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2024/5/13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2024/5/13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2024/5/13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2024/5/13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2024/5/13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2024/5/13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2024/5/13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2024/5/13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2024/5/13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2024/5/13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2024/5/13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4_5_13_11_9_41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4_5_13_11_9_50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4_5_13_11_9_23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24_5_13_11_9_40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MTBCMzAxRDYzNDBENEQ5MT_2024_5_13_11_9_49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4_5_13_11_9_20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4_5_13_11_9_32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4_5_13_11_9_41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4_5_13_11_9_23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4_5_13_11_9_41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4_5_13_11_9_46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4_5_13_11_9_23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2024/05/13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>
            <a:extLst>
              <a:ext uri="{FF2B5EF4-FFF2-40B4-BE49-F238E27FC236}">
                <a16:creationId xmlns:a16="http://schemas.microsoft.com/office/drawing/2014/main" id="{D02A7950-C562-DB65-D2A7-2A02669E331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>
            <a:extLst>
              <a:ext uri="{FF2B5EF4-FFF2-40B4-BE49-F238E27FC236}">
                <a16:creationId xmlns:a16="http://schemas.microsoft.com/office/drawing/2014/main" id="{4F0BAFA7-DA2D-C2FC-A0D6-44F36389B0B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>
            <a:extLst>
              <a:ext uri="{FF2B5EF4-FFF2-40B4-BE49-F238E27FC236}">
                <a16:creationId xmlns:a16="http://schemas.microsoft.com/office/drawing/2014/main" id="{B044E1A4-ECA5-EF9B-4C1A-EBB1357EF36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6" name="G 24">
            <a:extLst>
              <a:ext uri="{FF2B5EF4-FFF2-40B4-BE49-F238E27FC236}">
                <a16:creationId xmlns:a16="http://schemas.microsoft.com/office/drawing/2014/main" id="{752B216A-8FB6-6627-0372-0D74DF249D13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6" name="G 20">
            <a:extLst>
              <a:ext uri="{FF2B5EF4-FFF2-40B4-BE49-F238E27FC236}">
                <a16:creationId xmlns:a16="http://schemas.microsoft.com/office/drawing/2014/main" id="{4AB739BA-C647-3D0F-C137-F3CA88E6DC80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1987150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>
            <a:extLst>
              <a:ext uri="{FF2B5EF4-FFF2-40B4-BE49-F238E27FC236}">
                <a16:creationId xmlns:a16="http://schemas.microsoft.com/office/drawing/2014/main" id="{80C9145A-A560-C515-4DD2-B07565A3C4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771973"/>
              </p:ext>
            </p:extLst>
          </p:nvPr>
        </p:nvGraphicFramePr>
        <p:xfrm>
          <a:off x="457200" y="1196751"/>
          <a:ext cx="8363272" cy="5589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543800" imgH="6715016" progId="Excel.Sheet.12">
                  <p:embed/>
                </p:oleObj>
              </mc:Choice>
              <mc:Fallback>
                <p:oleObj name="Worksheet" r:id="rId2" imgW="7543800" imgH="671501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1196751"/>
                        <a:ext cx="8363272" cy="55898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利率月線自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月初開始從高點轉為向下修正，季線仍維持上升趨勢但月線已轉為下跌。就線形而言，今年利率高點似已浮現，但下跌幅度取決於經濟數據，美債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殖利率走勢目前為大區間整理為主。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在經濟數據方面，即將公布歐元區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數據，德國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ZEW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調查數據，德國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IFO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企業景氣指數，美國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月新屋銷售、成屋銷售，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數據。預估美國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數據將有所放緩，而近期美債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利率無法越過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4.80%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即轉下跌，推估是對降息幅度預期的反覆修正，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官員依舊警告通膨風險猶存，政策利率將持續在高檔一段期間。台債方面，公債市場受到美債利率下跌影響，利率有所回跌，但交易清淡不具代表性。需觀察公司債標售市場，台電新債標售不足額，顯示交易商仍心態謹慎。建議可以暫緩投資布局，等待更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數據。預估公債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區間在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1.60%~1.70%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。利率交換市場，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年期利率區間在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1.70%~1.90%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公債利率近期走勢自高檔下跌，因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月非農就業人數新增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17.5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萬人，低於預期。勞動市場出現放緩跡象。美債利率偏向下跌。目前市場對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降息預期為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1~2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次，時間約在下半年。美公債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4.4963%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。台債利率市場，受到美債利率走低影響，台灣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IRS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利率脫離近期高點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1.90%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，下跌約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個基本點來到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1.80%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附近。公債利率也跟隨美債利率走低。另最新公布台灣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年增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1.95%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，低於預期，也讓債市偏空氣氛消彌。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1.625%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。目前利率雖然回跌，但債券科預測台灣通膨壓力仍存，需再觀察後續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數據，推估公債殖利率仍有上揚機會。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>
            <a:extLst>
              <a:ext uri="{FF2B5EF4-FFF2-40B4-BE49-F238E27FC236}">
                <a16:creationId xmlns:a16="http://schemas.microsoft.com/office/drawing/2014/main" id="{8D1F752E-DD6D-4003-C7ED-D142F809293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96760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>
            <a:extLst>
              <a:ext uri="{FF2B5EF4-FFF2-40B4-BE49-F238E27FC236}">
                <a16:creationId xmlns:a16="http://schemas.microsoft.com/office/drawing/2014/main" id="{4BA506B5-2DC6-AA75-8CA5-7D403C010DE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12891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>
            <a:extLst>
              <a:ext uri="{FF2B5EF4-FFF2-40B4-BE49-F238E27FC236}">
                <a16:creationId xmlns:a16="http://schemas.microsoft.com/office/drawing/2014/main" id="{AFEA9560-F05B-A63D-8CB0-1E23B3CF12F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>
            <a:extLst>
              <a:ext uri="{FF2B5EF4-FFF2-40B4-BE49-F238E27FC236}">
                <a16:creationId xmlns:a16="http://schemas.microsoft.com/office/drawing/2014/main" id="{B823E145-6561-D308-AC61-FA07115F770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>
            <a:extLst>
              <a:ext uri="{FF2B5EF4-FFF2-40B4-BE49-F238E27FC236}">
                <a16:creationId xmlns:a16="http://schemas.microsoft.com/office/drawing/2014/main" id="{68016D23-637B-027F-34AC-739355F7276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>
            <a:extLst>
              <a:ext uri="{FF2B5EF4-FFF2-40B4-BE49-F238E27FC236}">
                <a16:creationId xmlns:a16="http://schemas.microsoft.com/office/drawing/2014/main" id="{7F7692EB-9C74-97D5-917C-1F32BE1E324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6" name="G 25">
            <a:extLst>
              <a:ext uri="{FF2B5EF4-FFF2-40B4-BE49-F238E27FC236}">
                <a16:creationId xmlns:a16="http://schemas.microsoft.com/office/drawing/2014/main" id="{10A1C6DC-509E-6B03-2869-B5F6DA850461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4/5/13 上午 11:09:24"/>
  <p:tag name="TAGTIMESTAMP" val="2024/5/13 上午 11:09:24"/>
  <p:tag name="CHARTTYPE" val="G"/>
  <p:tag name="WORKBOOKFILENAME" val="C:\Users\Peter.Tsai\Documents\週報\大中票券債券市場展望雙週報20240513.pptx"/>
  <p:tag name="WORKSHEETNAME" val="C:\Users\Peter.Tsai\Documents\週報\大中票券債券市場展望雙週報20240513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4/5/13 上午 11:09:26"/>
  <p:tag name="TAGTIMESTAMP" val="2024/5/13 上午 11:09:26"/>
  <p:tag name="CHARTTYPE" val="ECWB"/>
  <p:tag name="WORKBOOKFILENAME" val="C:\Users\Peter.Tsai\Documents\週報\大中票券債券市場展望雙週報20240513.pptx"/>
  <p:tag name="WORKSHEETNAME" val="C:\Users\Peter.Tsai\Documents\週報\大中票券債券市場展望雙週報20240513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4/5/13 上午 11:09:45"/>
  <p:tag name="TAGTIMESTAMP" val="2024/5/13 上午 11:09:45"/>
  <p:tag name="CHARTTYPE" val="G"/>
  <p:tag name="WORKBOOKFILENAME" val="C:\Users\Peter.Tsai\Documents\週報\大中票券債券市場展望雙週報20240513.pptx"/>
  <p:tag name="WORKSHEETNAME" val="C:\Users\Peter.Tsai\Documents\週報\大中票券債券市場展望雙週報20240513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4/5/13 上午 11:09:53"/>
  <p:tag name="TAGTIMESTAMP" val="2024/5/13 上午 11:09:53"/>
  <p:tag name="CHARTTYPE" val="G"/>
  <p:tag name="WORKBOOKFILENAME" val="C:\Users\Peter.Tsai\Documents\週報\大中票券債券市場展望雙週報20240513.pptx"/>
  <p:tag name="WORKSHEETNAME" val="C:\Users\Peter.Tsai\Documents\週報\大中票券債券市場展望雙週報20240513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4/5/13 上午 11:09:36"/>
  <p:tag name="TAGTIMESTAMP" val="2024/5/13 上午 11:09:36"/>
  <p:tag name="CHARTTYPE" val="G"/>
  <p:tag name="WORKBOOKFILENAME" val="C:\Users\Peter.Tsai\Documents\週報\大中票券債券市場展望雙週報20240513.pptx"/>
  <p:tag name="WORKSHEETNAME" val="C:\Users\Peter.Tsai\Documents\週報\大中票券債券市場展望雙週報20240513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4/5/13 上午 11:09:45"/>
  <p:tag name="TAGTIMESTAMP" val="2024/5/13 上午 11:09:45"/>
  <p:tag name="CHARTTYPE" val="G"/>
  <p:tag name="WORKBOOKFILENAME" val="C:\Users\Peter.Tsai\Documents\週報\大中票券債券市場展望雙週報20240513.pptx"/>
  <p:tag name="WORKSHEETNAME" val="C:\Users\Peter.Tsai\Documents\週報\大中票券債券市場展望雙週報20240513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4/5/13 上午 11:09:27"/>
  <p:tag name="TAGTIMESTAMP" val="2024/5/13 上午 11:09:27"/>
  <p:tag name="CHARTTYPE" val="G"/>
  <p:tag name="WORKBOOKFILENAME" val="C:\Users\Peter.Tsai\Documents\週報\大中票券債券市場展望雙週報20240513.pptx"/>
  <p:tag name="WORKSHEETNAME" val="C:\Users\Peter.Tsai\Documents\週報\大中票券債券市場展望雙週報20240513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4/5/13 上午 11:09:43"/>
  <p:tag name="TAGTIMESTAMP" val="2024/5/13 上午 11:09:43"/>
  <p:tag name="CHARTTYPE" val="GC"/>
  <p:tag name="WORKBOOKFILENAME" val="C:\Users\Peter.Tsai\Documents\週報\大中票券債券市場展望雙週報20240513.pptx"/>
  <p:tag name="WORKSHEETNAME" val="C:\Users\Peter.Tsai\Documents\週報\大中票券債券市場展望雙週報20240513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4/5/13 上午 11:09:51"/>
  <p:tag name="TAGTIMESTAMP" val="2024/5/13 上午 11:09:51"/>
  <p:tag name="CHARTTYPE" val="G"/>
  <p:tag name="WORKBOOKFILENAME" val="C:\Users\Peter.Tsai\Documents\週報\大中票券債券市場展望雙週報20240513.pptx"/>
  <p:tag name="WORKSHEETNAME" val="C:\Users\Peter.Tsai\Documents\週報\大中票券債券市場展望雙週報20240513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4/5/13 上午 11:09:27"/>
  <p:tag name="TAGTIMESTAMP" val="2024/5/13 上午 11:09:27"/>
  <p:tag name="CHARTTYPE" val="G"/>
  <p:tag name="WORKBOOKFILENAME" val="C:\Users\Peter.Tsai\Documents\週報\大中票券債券市場展望雙週報20240513.pptx"/>
  <p:tag name="WORKSHEETNAME" val="C:\Users\Peter.Tsai\Documents\週報\大中票券債券市場展望雙週報20240513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4/5/13 上午 11:09:45"/>
  <p:tag name="TAGTIMESTAMP" val="2024/5/13 上午 11:09:45"/>
  <p:tag name="CHARTTYPE" val="G"/>
  <p:tag name="WORKBOOKFILENAME" val="C:\Users\Peter.Tsai\Documents\週報\大中票券債券市場展望雙週報20240513.pptx"/>
  <p:tag name="WORKSHEETNAME" val="C:\Users\Peter.Tsai\Documents\週報\大中票券債券市場展望雙週報20240513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4/5/13 上午 11:09:54"/>
  <p:tag name="TAGTIMESTAMP" val="2024/5/13 上午 11:09:54"/>
  <p:tag name="CHARTTYPE" val="G"/>
  <p:tag name="WORKBOOKFILENAME" val="C:\Users\Peter.Tsai\Documents\週報\大中票券債券市場展望雙週報20240513.pptx"/>
  <p:tag name="WORKSHEETNAME" val="C:\Users\Peter.Tsai\Documents\週報\大中票券債券市場展望雙週報20240513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11243</TotalTime>
  <Words>517</Words>
  <Application>Microsoft Office PowerPoint</Application>
  <PresentationFormat>如螢幕大小 (4:3)</PresentationFormat>
  <Paragraphs>21</Paragraphs>
  <Slides>16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美國新屋及成屋銷售</vt:lpstr>
      <vt:lpstr>美國非農就業人數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資本市場部債券科資深副理 - 蔡秉寰</cp:lastModifiedBy>
  <cp:revision>314</cp:revision>
  <dcterms:created xsi:type="dcterms:W3CDTF">2018-04-19T05:44:13Z</dcterms:created>
  <dcterms:modified xsi:type="dcterms:W3CDTF">2024-05-13T07:20:51Z</dcterms:modified>
</cp:coreProperties>
</file>