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3" r:id="rId14"/>
    <p:sldId id="272" r:id="rId15"/>
    <p:sldId id="274" r:id="rId16"/>
    <p:sldId id="275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2024/7/15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2024/7/15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2024/7/15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2024/7/15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2024/7/15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2024/7/15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2024/7/15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2024/7/15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2024/7/15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2024/7/15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2024/7/15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2024/7/15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4_7_15_11_37_35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4_7_15_11_37_45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4_7_15_11_37_17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4_7_15_11_37_26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4_7_15_11_37_35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4_7_15_11_37_43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file:///C:\blp\API\Office%20Tools\GExport__bbchartsh_QURDOTVGODAyNERBNEUwMU_2024_7_15_11_37_51_14.bm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4_7_15_11_37_20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4_7_15_11_37_35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4_7_15_11_37_46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4_7_15_11_37_20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4_7_15_11_37_35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4_7_15_11_37_41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4_7_15_11_37_20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2024/07/15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>
            <a:extLst>
              <a:ext uri="{FF2B5EF4-FFF2-40B4-BE49-F238E27FC236}">
                <a16:creationId xmlns:a16="http://schemas.microsoft.com/office/drawing/2014/main" id="{A7206F10-3A19-6CD3-C593-4C3A30F4E2A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>
            <a:extLst>
              <a:ext uri="{FF2B5EF4-FFF2-40B4-BE49-F238E27FC236}">
                <a16:creationId xmlns:a16="http://schemas.microsoft.com/office/drawing/2014/main" id="{D2977A9B-822A-2719-2E96-0375713BFDE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>
            <a:extLst>
              <a:ext uri="{FF2B5EF4-FFF2-40B4-BE49-F238E27FC236}">
                <a16:creationId xmlns:a16="http://schemas.microsoft.com/office/drawing/2014/main" id="{C899111D-BCD4-5808-D661-D5E75AADCCE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6" name="G 20">
            <a:extLst>
              <a:ext uri="{FF2B5EF4-FFF2-40B4-BE49-F238E27FC236}">
                <a16:creationId xmlns:a16="http://schemas.microsoft.com/office/drawing/2014/main" id="{ABF359FA-7A97-8BCE-ADC1-D850F87025AD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6" name="G 24">
            <a:extLst>
              <a:ext uri="{FF2B5EF4-FFF2-40B4-BE49-F238E27FC236}">
                <a16:creationId xmlns:a16="http://schemas.microsoft.com/office/drawing/2014/main" id="{7D26C2DD-FE4A-6108-A5A1-14A8F02C6B14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6" name="G 21">
            <a:extLst>
              <a:ext uri="{FF2B5EF4-FFF2-40B4-BE49-F238E27FC236}">
                <a16:creationId xmlns:a16="http://schemas.microsoft.com/office/drawing/2014/main" id="{B83E5072-E60E-33CE-1527-99FD664586B7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D4B3B7-647C-400C-A42C-99117890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SOFR</a:t>
            </a:r>
            <a:r>
              <a:rPr lang="zh-TW" altLang="en-US" dirty="0"/>
              <a:t> </a:t>
            </a:r>
            <a:r>
              <a:rPr lang="en-US" altLang="zh-TW" dirty="0"/>
              <a:t>OIS</a:t>
            </a:r>
            <a:endParaRPr lang="zh-TW" altLang="en-US" dirty="0"/>
          </a:p>
        </p:txBody>
      </p:sp>
      <p:pic>
        <p:nvPicPr>
          <p:cNvPr id="7" name="G 66">
            <a:extLst>
              <a:ext uri="{FF2B5EF4-FFF2-40B4-BE49-F238E27FC236}">
                <a16:creationId xmlns:a16="http://schemas.microsoft.com/office/drawing/2014/main" id="{72C66B65-437E-CFD6-4708-F9C265FE9954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40321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49153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>
            <a:extLst>
              <a:ext uri="{FF2B5EF4-FFF2-40B4-BE49-F238E27FC236}">
                <a16:creationId xmlns:a16="http://schemas.microsoft.com/office/drawing/2014/main" id="{ADE45AE3-63EF-9C6C-6F7D-61D5597556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8297947"/>
              </p:ext>
            </p:extLst>
          </p:nvPr>
        </p:nvGraphicFramePr>
        <p:xfrm>
          <a:off x="457200" y="1268760"/>
          <a:ext cx="8229600" cy="5308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486514" imgH="6295880" progId="Excel.Sheet.12">
                  <p:embed/>
                </p:oleObj>
              </mc:Choice>
              <mc:Fallback>
                <p:oleObj name="Worksheet" r:id="rId2" imgW="7486514" imgH="62958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1268760"/>
                        <a:ext cx="8229600" cy="53082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利率季線已經轉為向下，自四月高點起算，利率高點皆不過前高，利率呈現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N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字形下跌，預期降息的趨勢已經成形。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月新屋開工數據，美國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月成屋銷售、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月新屋銷售。台灣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月失業率數據，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月出口數據。德國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ZEW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調查，德國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IFO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企業景氣指數。美債市場在近期數據顯示通膨滑落跡象後，市場預測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月降息的機率已經超過八成。利率區間將再度下移。台債市場，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A13105R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標售前，利率連日上漲，但標售後，受到標售結果佳與美債偏多影響，利率轉向下行。惟存準率調升，養券成本持續向上反映。債券操作上，美元債偏多看待；台債方面，建議利率逢高小幅加碼，不做多。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最近二週，美國六月的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剔除食品和能源成本的核心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月增上漲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0.1%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2021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月以來最小漲幅。年增幅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3.3%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，為三年多來最低水平。後續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雖然增幅超過預期，但利率仍偏下跌。美債市場亦有交易商押注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月份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降息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碼。降息氣氛轉濃。美債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4.1829%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。台灣公債利率在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A13105R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標售後，利率連跌二日，市場氣氛不再偏空。但養券成本受到存準率調漲影響，仍將逐漸攀高。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1.62%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1.755%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>
            <a:extLst>
              <a:ext uri="{FF2B5EF4-FFF2-40B4-BE49-F238E27FC236}">
                <a16:creationId xmlns:a16="http://schemas.microsoft.com/office/drawing/2014/main" id="{586C772B-82C2-5172-9EBF-BFD2658479D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>
            <a:extLst>
              <a:ext uri="{FF2B5EF4-FFF2-40B4-BE49-F238E27FC236}">
                <a16:creationId xmlns:a16="http://schemas.microsoft.com/office/drawing/2014/main" id="{060E9880-E568-F144-C91C-2563379290C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2762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>
            <a:extLst>
              <a:ext uri="{FF2B5EF4-FFF2-40B4-BE49-F238E27FC236}">
                <a16:creationId xmlns:a16="http://schemas.microsoft.com/office/drawing/2014/main" id="{3225E78B-667B-1D9B-D9C6-9C9590DB5DC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>
            <a:extLst>
              <a:ext uri="{FF2B5EF4-FFF2-40B4-BE49-F238E27FC236}">
                <a16:creationId xmlns:a16="http://schemas.microsoft.com/office/drawing/2014/main" id="{E2F802E1-D2F9-B8B4-9AC9-47FB5FB14A2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>
            <a:extLst>
              <a:ext uri="{FF2B5EF4-FFF2-40B4-BE49-F238E27FC236}">
                <a16:creationId xmlns:a16="http://schemas.microsoft.com/office/drawing/2014/main" id="{492E8E61-FCD1-74B9-D459-404BF2C0063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>
            <a:extLst>
              <a:ext uri="{FF2B5EF4-FFF2-40B4-BE49-F238E27FC236}">
                <a16:creationId xmlns:a16="http://schemas.microsoft.com/office/drawing/2014/main" id="{3EC57199-2D15-4383-1830-773180C2891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6" name="G 25">
            <a:extLst>
              <a:ext uri="{FF2B5EF4-FFF2-40B4-BE49-F238E27FC236}">
                <a16:creationId xmlns:a16="http://schemas.microsoft.com/office/drawing/2014/main" id="{B20C6CDD-A619-EC19-7E7F-EE468C3BB38E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4/7/15 上午 11:37:25"/>
  <p:tag name="TAGTIMESTAMP" val="2024/7/15 上午 11:37:25"/>
  <p:tag name="CHARTTYPE" val="G"/>
  <p:tag name="WORKBOOKFILENAME" val="C:\Users\Peter.Tsai\Documents\週報\大中票券債券市場展望雙週報20240715.pptx"/>
  <p:tag name="WORKSHEETNAME" val="C:\Users\Peter.Tsai\Documents\週報\大中票券債券市場展望雙週報20240715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4/7/15 上午 11:37:20"/>
  <p:tag name="TAGTIMESTAMP" val="2024/7/15 上午 11:37:20"/>
  <p:tag name="CHARTTYPE" val="ECWB"/>
  <p:tag name="WORKBOOKFILENAME" val="C:\Users\Peter.Tsai\Documents\週報\大中票券債券市場展望雙週報20240715.pptx"/>
  <p:tag name="WORKSHEETNAME" val="C:\Users\Peter.Tsai\Documents\週報\大中票券債券市場展望雙週報20240715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4/7/15 上午 11:37:30"/>
  <p:tag name="TAGTIMESTAMP" val="2024/7/15 上午 11:37:30"/>
  <p:tag name="CHARTTYPE" val="G"/>
  <p:tag name="WORKBOOKFILENAME" val="C:\Users\Peter.Tsai\Documents\週報\大中票券債券市場展望雙週報20240715.pptx"/>
  <p:tag name="WORKSHEETNAME" val="C:\Users\Peter.Tsai\Documents\週報\大中票券債券市場展望雙週報20240715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4/7/15 上午 11:37:39"/>
  <p:tag name="TAGTIMESTAMP" val="2024/7/15 上午 11:37:39"/>
  <p:tag name="CHARTTYPE" val="G"/>
  <p:tag name="WORKBOOKFILENAME" val="C:\Users\Peter.Tsai\Documents\週報\大中票券債券市場展望雙週報20240715.pptx"/>
  <p:tag name="WORKSHEETNAME" val="C:\Users\Peter.Tsai\Documents\週報\大中票券債券市場展望雙週報20240715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4/7/15 上午 11:37:48"/>
  <p:tag name="TAGTIMESTAMP" val="2024/7/15 上午 11:37:48"/>
  <p:tag name="CHARTTYPE" val="G"/>
  <p:tag name="WORKBOOKFILENAME" val="C:\Users\Peter.Tsai\Documents\週報\大中票券債券市場展望雙週報20240715.pptx"/>
  <p:tag name="WORKSHEETNAME" val="C:\Users\Peter.Tsai\Documents\週報\大中票券債券市場展望雙週報20240715.ppt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66"/>
  <p:tag name="RANGENAME" val="&lt;_bbchartsh_QURDOTVGODAyNERBNEUwMU&gt;"/>
  <p:tag name="TYPENAME" val="BloombergGChartBMPType"/>
  <p:tag name="FILETIMESTAMP" val="2024/7/15 上午 11:37:55"/>
  <p:tag name="TAGTIMESTAMP" val="2024/7/15 上午 11:37:55"/>
  <p:tag name="CHARTTYPE" val="G"/>
  <p:tag name="WORKBOOKFILENAME" val="C:\Users\Peter.Tsai\Documents\週報\大中票券債券市場展望雙週報20240715.pptx"/>
  <p:tag name="WORKSHEETNAME" val="C:\Users\Peter.Tsai\Documents\週報\大中票券債券市場展望雙週報20240715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4/7/15 上午 11:37:40"/>
  <p:tag name="TAGTIMESTAMP" val="2024/7/15 上午 11:37:40"/>
  <p:tag name="CHARTTYPE" val="G"/>
  <p:tag name="WORKBOOKFILENAME" val="C:\Users\Peter.Tsai\Documents\週報\大中票券債券市場展望雙週報20240715.pptx"/>
  <p:tag name="WORKSHEETNAME" val="C:\Users\Peter.Tsai\Documents\週報\大中票券債券市場展望雙週報20240715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4/7/15 上午 11:37:50"/>
  <p:tag name="TAGTIMESTAMP" val="2024/7/15 上午 11:37:50"/>
  <p:tag name="CHARTTYPE" val="G"/>
  <p:tag name="WORKBOOKFILENAME" val="C:\Users\Peter.Tsai\Documents\週報\大中票券債券市場展望雙週報20240715.pptx"/>
  <p:tag name="WORKSHEETNAME" val="C:\Users\Peter.Tsai\Documents\週報\大中票券債券市場展望雙週報20240715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4/7/15 上午 11:37:24"/>
  <p:tag name="TAGTIMESTAMP" val="2024/7/15 上午 11:37:24"/>
  <p:tag name="CHARTTYPE" val="G"/>
  <p:tag name="WORKBOOKFILENAME" val="C:\Users\Peter.Tsai\Documents\週報\大中票券債券市場展望雙週報20240715.pptx"/>
  <p:tag name="WORKSHEETNAME" val="C:\Users\Peter.Tsai\Documents\週報\大中票券債券市場展望雙週報20240715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4/7/15 上午 11:37:37"/>
  <p:tag name="TAGTIMESTAMP" val="2024/7/15 上午 11:37:37"/>
  <p:tag name="CHARTTYPE" val="GC"/>
  <p:tag name="WORKBOOKFILENAME" val="C:\Users\Peter.Tsai\Documents\週報\大中票券債券市場展望雙週報20240715.pptx"/>
  <p:tag name="WORKSHEETNAME" val="C:\Users\Peter.Tsai\Documents\週報\大中票券債券市場展望雙週報20240715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4/7/15 上午 11:37:44"/>
  <p:tag name="TAGTIMESTAMP" val="2024/7/15 上午 11:37:44"/>
  <p:tag name="CHARTTYPE" val="G"/>
  <p:tag name="WORKBOOKFILENAME" val="C:\Users\Peter.Tsai\Documents\週報\大中票券債券市場展望雙週報20240715.pptx"/>
  <p:tag name="WORKSHEETNAME" val="C:\Users\Peter.Tsai\Documents\週報\大中票券債券市場展望雙週報20240715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4/7/15 上午 11:37:25"/>
  <p:tag name="TAGTIMESTAMP" val="2024/7/15 上午 11:37:25"/>
  <p:tag name="CHARTTYPE" val="G"/>
  <p:tag name="WORKBOOKFILENAME" val="C:\Users\Peter.Tsai\Documents\週報\大中票券債券市場展望雙週報20240715.pptx"/>
  <p:tag name="WORKSHEETNAME" val="C:\Users\Peter.Tsai\Documents\週報\大中票券債券市場展望雙週報20240715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4/7/15 上午 11:37:40"/>
  <p:tag name="TAGTIMESTAMP" val="2024/7/15 上午 11:37:40"/>
  <p:tag name="CHARTTYPE" val="G"/>
  <p:tag name="WORKBOOKFILENAME" val="C:\Users\Peter.Tsai\Documents\週報\大中票券債券市場展望雙週報20240715.pptx"/>
  <p:tag name="WORKSHEETNAME" val="C:\Users\Peter.Tsai\Documents\週報\大中票券債券市場展望雙週報20240715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4/7/15 上午 11:37:49"/>
  <p:tag name="TAGTIMESTAMP" val="2024/7/15 上午 11:37:49"/>
  <p:tag name="CHARTTYPE" val="G"/>
  <p:tag name="WORKBOOKFILENAME" val="C:\Users\Peter.Tsai\Documents\週報\大中票券債券市場展望雙週報20240715.pptx"/>
  <p:tag name="WORKSHEETNAME" val="C:\Users\Peter.Tsai\Documents\週報\大中票券債券市場展望雙週報20240715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11022</TotalTime>
  <Words>438</Words>
  <Application>Microsoft Office PowerPoint</Application>
  <PresentationFormat>如螢幕大小 (4:3)</PresentationFormat>
  <Paragraphs>23</Paragraphs>
  <Slides>18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SOFR OIS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資本市場部債券科資深副理 - 蔡秉寰</cp:lastModifiedBy>
  <cp:revision>318</cp:revision>
  <dcterms:created xsi:type="dcterms:W3CDTF">2018-04-19T05:44:13Z</dcterms:created>
  <dcterms:modified xsi:type="dcterms:W3CDTF">2024-07-15T07:21:47Z</dcterms:modified>
</cp:coreProperties>
</file>