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0" r:id="rId11"/>
    <p:sldId id="264" r:id="rId12"/>
    <p:sldId id="271" r:id="rId13"/>
    <p:sldId id="266" r:id="rId14"/>
    <p:sldId id="273" r:id="rId15"/>
    <p:sldId id="272" r:id="rId16"/>
    <p:sldId id="274" r:id="rId17"/>
    <p:sldId id="267" r:id="rId18"/>
    <p:sldId id="26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2025/3/17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2025/3/17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2025/3/17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2025/3/17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2025/3/17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2025/3/17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2025/3/17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2025/3/17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2025/3/17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2025/3/17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2025/3/17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2025/3/17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5_3_17_10_43_53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5_3_17_10_44_1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5_3_17_10_43_43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MTBCMzAxRDYzNDBENEQ5MT_2025_3_17_10_43_59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RDhGRUUwNzRFNkE3NDcxM0_2025_3_17_10_44_8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file:///C:\blp\API\Office%20Tools\GExport__bbchartsh_RTYyMkFENzYwODY5NDM2ND_2025_3_17_10_44_11_13.bm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5_3_17_10_43_43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5_3_17_10_43_59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5_3_17_10_44_8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5_3_17_10_43_43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5_3_17_10_43_59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5_3_17_10_44_4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5_3_17_10_43_41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2025/03/17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8">
            <a:extLst>
              <a:ext uri="{FF2B5EF4-FFF2-40B4-BE49-F238E27FC236}">
                <a16:creationId xmlns:a16="http://schemas.microsoft.com/office/drawing/2014/main" id="{0FBD12BC-690E-275B-7966-0427FA989A2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22">
            <a:extLst>
              <a:ext uri="{FF2B5EF4-FFF2-40B4-BE49-F238E27FC236}">
                <a16:creationId xmlns:a16="http://schemas.microsoft.com/office/drawing/2014/main" id="{AFF82F7A-74A5-2A22-3C83-4CB983DE382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9">
            <a:extLst>
              <a:ext uri="{FF2B5EF4-FFF2-40B4-BE49-F238E27FC236}">
                <a16:creationId xmlns:a16="http://schemas.microsoft.com/office/drawing/2014/main" id="{D97AA76D-841A-DD40-70D2-D5827CCB328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6" name="G 20">
            <a:extLst>
              <a:ext uri="{FF2B5EF4-FFF2-40B4-BE49-F238E27FC236}">
                <a16:creationId xmlns:a16="http://schemas.microsoft.com/office/drawing/2014/main" id="{FCCCF09D-6688-EAF5-9A80-60333BE39A5C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285901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6" name="G 24">
            <a:extLst>
              <a:ext uri="{FF2B5EF4-FFF2-40B4-BE49-F238E27FC236}">
                <a16:creationId xmlns:a16="http://schemas.microsoft.com/office/drawing/2014/main" id="{932B3FD9-86E5-1CCA-0AA9-F596B8C0E263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ISM</a:t>
            </a:r>
            <a:r>
              <a:rPr lang="zh-TW" altLang="en-US" dirty="0"/>
              <a:t>指數</a:t>
            </a:r>
          </a:p>
        </p:txBody>
      </p:sp>
      <p:pic>
        <p:nvPicPr>
          <p:cNvPr id="6" name="G 21">
            <a:extLst>
              <a:ext uri="{FF2B5EF4-FFF2-40B4-BE49-F238E27FC236}">
                <a16:creationId xmlns:a16="http://schemas.microsoft.com/office/drawing/2014/main" id="{FAD98619-0627-5C88-CE23-678BA4A03B8F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936" cy="5040560"/>
          </a:xfrm>
        </p:spPr>
      </p:pic>
    </p:spTree>
    <p:extLst>
      <p:ext uri="{BB962C8B-B14F-4D97-AF65-F5344CB8AC3E}">
        <p14:creationId xmlns:p14="http://schemas.microsoft.com/office/powerpoint/2010/main" val="76533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>
            <a:extLst>
              <a:ext uri="{FF2B5EF4-FFF2-40B4-BE49-F238E27FC236}">
                <a16:creationId xmlns:a16="http://schemas.microsoft.com/office/drawing/2014/main" id="{30F2AE19-9258-0AB6-6BC8-3FEFDB850A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130352"/>
              </p:ext>
            </p:extLst>
          </p:nvPr>
        </p:nvGraphicFramePr>
        <p:xfrm>
          <a:off x="539552" y="1184166"/>
          <a:ext cx="8064896" cy="5546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781784" imgH="7134152" progId="Excel.Sheet.12">
                  <p:embed/>
                </p:oleObj>
              </mc:Choice>
              <mc:Fallback>
                <p:oleObj name="Worksheet" r:id="rId2" imgW="7781784" imgH="713415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9552" y="1184166"/>
                        <a:ext cx="8064896" cy="55460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利率在三月初觸及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4.10%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低點後反彈，周線雖呈上揚，但月線及季線仍呈下跌，推測利率將進行大區間整理。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月新屋銷售與成屋銷售。德國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ZEW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調查。台灣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月失業率數據。目前美公債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利率從今年高點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4.80%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附近下修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個基點後反彈，主要反應對經濟衰退的疑慮，然而貿易戰對通膨的壓力浮現，多空因素輪番上場。台債市場，公債殖利率先前因為對電價調漲的預期而上漲，但央行總裁淡化影響，利率轉下跌，債市氣氛雖未偏空，但追價態度謹慎。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IRS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利率也依舊在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1.90%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附近整理，風電避險需求的交易為市場主力。操作上，台債仍是籌碼決定方向。台灣通膨仍有壓力，買債需要斟酌考量利率上漲風險。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514202"/>
            <a:ext cx="8229600" cy="506916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利率呈現跌深反彈走勢。部分原因在於歐洲方面將加大國防支出，歐債利率大漲所影響；另外，雖然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升幅是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個月來最低，但經濟學家推測，貿易戰升即將推高商品價格也令利率反彈。美債利率在美股下跌干擾中，從近期低點震盪緩升。上週五美債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4.3121%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。台灣近期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新券標售利率偏高，標售後一度漲至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1.61%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，但後續因央行總裁楊金龍在立法院進行業務報告時，有意淡化電價對通膨的影響，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利率轉跌。債市氣氛不若先前偏空。截至上週五，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A14103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1.6501%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A14104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1.565%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2">
            <a:extLst>
              <a:ext uri="{FF2B5EF4-FFF2-40B4-BE49-F238E27FC236}">
                <a16:creationId xmlns:a16="http://schemas.microsoft.com/office/drawing/2014/main" id="{AAB00F71-1414-10AE-0363-54DDAE6975B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3">
            <a:extLst>
              <a:ext uri="{FF2B5EF4-FFF2-40B4-BE49-F238E27FC236}">
                <a16:creationId xmlns:a16="http://schemas.microsoft.com/office/drawing/2014/main" id="{BF1D1CBC-3364-2427-A81F-94DF8B542F9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82762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4">
            <a:extLst>
              <a:ext uri="{FF2B5EF4-FFF2-40B4-BE49-F238E27FC236}">
                <a16:creationId xmlns:a16="http://schemas.microsoft.com/office/drawing/2014/main" id="{3370DFD3-463D-6D39-29DE-F36A96DC6CB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5">
            <a:extLst>
              <a:ext uri="{FF2B5EF4-FFF2-40B4-BE49-F238E27FC236}">
                <a16:creationId xmlns:a16="http://schemas.microsoft.com/office/drawing/2014/main" id="{B0E8B9F9-7668-2C53-6870-B2A8673706F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6">
            <a:extLst>
              <a:ext uri="{FF2B5EF4-FFF2-40B4-BE49-F238E27FC236}">
                <a16:creationId xmlns:a16="http://schemas.microsoft.com/office/drawing/2014/main" id="{BD9C47DA-661D-FC41-AFBB-993570E7A72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7">
            <a:extLst>
              <a:ext uri="{FF2B5EF4-FFF2-40B4-BE49-F238E27FC236}">
                <a16:creationId xmlns:a16="http://schemas.microsoft.com/office/drawing/2014/main" id="{654BFA15-E6BB-84ED-E27F-DEB5787B272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6" name="G 25">
            <a:extLst>
              <a:ext uri="{FF2B5EF4-FFF2-40B4-BE49-F238E27FC236}">
                <a16:creationId xmlns:a16="http://schemas.microsoft.com/office/drawing/2014/main" id="{68398FBA-E54F-3026-30C5-C3101B1EBB74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5/3/17 上午 10:43:47"/>
  <p:tag name="TAGTIMESTAMP" val="2025/3/17 上午 10:43:47"/>
  <p:tag name="CHARTTYPE" val="G"/>
  <p:tag name="WORKBOOKFILENAME" val="C:\Users\Peter.Tsai\Documents\週報\大中票券債券市場展望雙週報20250317.pptx"/>
  <p:tag name="WORKSHEETNAME" val="C:\Users\Peter.Tsai\Documents\週報\大中票券債券市場展望雙週報20250317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5/3/17 上午 10:43:46"/>
  <p:tag name="TAGTIMESTAMP" val="2025/3/17 上午 10:43:46"/>
  <p:tag name="CHARTTYPE" val="ECWB"/>
  <p:tag name="WORKBOOKFILENAME" val="C:\Users\Peter.Tsai\Documents\週報\大中票券債券市場展望雙週報20250317.pptx"/>
  <p:tag name="WORKSHEETNAME" val="C:\Users\Peter.Tsai\Documents\週報\大中票券債券市場展望雙週報20250317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5/3/17 上午 10:44:03"/>
  <p:tag name="TAGTIMESTAMP" val="2025/3/17 上午 10:44:03"/>
  <p:tag name="CHARTTYPE" val="G"/>
  <p:tag name="WORKBOOKFILENAME" val="C:\Users\Peter.Tsai\Documents\週報\大中票券債券市場展望雙週報20250317.pptx"/>
  <p:tag name="WORKSHEETNAME" val="C:\Users\Peter.Tsai\Documents\週報\大中票券債券市場展望雙週報20250317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5/3/17 上午 10:44:12"/>
  <p:tag name="TAGTIMESTAMP" val="2025/3/17 上午 10:44:12"/>
  <p:tag name="CHARTTYPE" val="G"/>
  <p:tag name="WORKBOOKFILENAME" val="C:\Users\Peter.Tsai\Documents\週報\大中票券債券市場展望雙週報20250317.pptx"/>
  <p:tag name="WORKSHEETNAME" val="C:\Users\Peter.Tsai\Documents\週報\大中票券債券市場展望雙週報20250317.ppt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1"/>
  <p:tag name="RANGENAME" val="&lt;_bbchartsh_RTYyMkFENzYwODY5NDM2ND&gt;"/>
  <p:tag name="TYPENAME" val="BloombergGChartBMPType"/>
  <p:tag name="FILETIMESTAMP" val="2025/3/17 上午 10:44:14"/>
  <p:tag name="TAGTIMESTAMP" val="2025/3/17 上午 10:44:14"/>
  <p:tag name="CHARTTYPE" val="G"/>
  <p:tag name="WORKBOOKFILENAME" val="C:\Users\Peter.Tsai\Documents\週報\大中票券債券市場展望雙週報20250317.pptx"/>
  <p:tag name="WORKSHEETNAME" val="C:\Users\Peter.Tsai\Documents\週報\大中票券債券市場展望雙週報20250317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5/3/17 上午 10:44:03"/>
  <p:tag name="TAGTIMESTAMP" val="2025/3/17 上午 10:44:03"/>
  <p:tag name="CHARTTYPE" val="G"/>
  <p:tag name="WORKBOOKFILENAME" val="C:\Users\Peter.Tsai\Documents\週報\大中票券債券市場展望雙週報20250317.pptx"/>
  <p:tag name="WORKSHEETNAME" val="C:\Users\Peter.Tsai\Documents\週報\大中票券債券市場展望雙週報20250317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5/3/17 上午 10:44:13"/>
  <p:tag name="TAGTIMESTAMP" val="2025/3/17 上午 10:44:13"/>
  <p:tag name="CHARTTYPE" val="G"/>
  <p:tag name="WORKBOOKFILENAME" val="C:\Users\Peter.Tsai\Documents\週報\大中票券債券市場展望雙週報20250317.pptx"/>
  <p:tag name="WORKSHEETNAME" val="C:\Users\Peter.Tsai\Documents\週報\大中票券債券市場展望雙週報20250317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5/3/17 上午 10:43:47"/>
  <p:tag name="TAGTIMESTAMP" val="2025/3/17 上午 10:43:47"/>
  <p:tag name="CHARTTYPE" val="G"/>
  <p:tag name="WORKBOOKFILENAME" val="C:\Users\Peter.Tsai\Documents\週報\大中票券債券市場展望雙週報20250317.pptx"/>
  <p:tag name="WORKSHEETNAME" val="C:\Users\Peter.Tsai\Documents\週報\大中票券債券市場展望雙週報20250317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5/3/17 上午 10:44:01"/>
  <p:tag name="TAGTIMESTAMP" val="2025/3/17 上午 10:44:01"/>
  <p:tag name="CHARTTYPE" val="GC"/>
  <p:tag name="WORKBOOKFILENAME" val="C:\Users\Peter.Tsai\Documents\週報\大中票券債券市場展望雙週報20250317.pptx"/>
  <p:tag name="WORKSHEETNAME" val="C:\Users\Peter.Tsai\Documents\週報\大中票券債券市場展望雙週報20250317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5/3/17 上午 10:44:08"/>
  <p:tag name="TAGTIMESTAMP" val="2025/3/17 上午 10:44:08"/>
  <p:tag name="CHARTTYPE" val="G"/>
  <p:tag name="WORKBOOKFILENAME" val="C:\Users\Peter.Tsai\Documents\週報\大中票券債券市場展望雙週報20250317.pptx"/>
  <p:tag name="WORKSHEETNAME" val="C:\Users\Peter.Tsai\Documents\週報\大中票券債券市場展望雙週報20250317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5/3/17 上午 10:43:45"/>
  <p:tag name="TAGTIMESTAMP" val="2025/3/17 上午 10:43:45"/>
  <p:tag name="CHARTTYPE" val="G"/>
  <p:tag name="WORKBOOKFILENAME" val="C:\Users\Peter.Tsai\Documents\週報\大中票券債券市場展望雙週報20250317.pptx"/>
  <p:tag name="WORKSHEETNAME" val="C:\Users\Peter.Tsai\Documents\週報\大中票券債券市場展望雙週報20250317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5/3/17 上午 10:43:56"/>
  <p:tag name="TAGTIMESTAMP" val="2025/3/17 上午 10:43:56"/>
  <p:tag name="CHARTTYPE" val="G"/>
  <p:tag name="WORKBOOKFILENAME" val="C:\Users\Peter.Tsai\Documents\週報\大中票券債券市場展望雙週報20250317.pptx"/>
  <p:tag name="WORKSHEETNAME" val="C:\Users\Peter.Tsai\Documents\週報\大中票券債券市場展望雙週報20250317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5/3/17 上午 10:44:06"/>
  <p:tag name="TAGTIMESTAMP" val="2025/3/17 上午 10:44:06"/>
  <p:tag name="CHARTTYPE" val="G"/>
  <p:tag name="WORKBOOKFILENAME" val="C:\Users\Peter.Tsai\Documents\週報\大中票券債券市場展望雙週報20250317.pptx"/>
  <p:tag name="WORKSHEETNAME" val="C:\Users\Peter.Tsai\Documents\週報\大中票券債券市場展望雙週報20250317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BBSettings xmlns="http://schemas.bloomberg.com/settings/1.0">
  <Item name="DocumentId_Charts">{EB7E0EF9-FC3A-44C4-B219-9837EC33189C}</Item>
  <Item xmlns="" name="ShapesMap_Charts">{"{EB7E0EF9-FC3A-44C4-B219-9837EC33189C}":{"256":{},"257":{},"258":{},"259":{},"260":{},"261":{},"262":{},"263":{},"264":{},"266":{},"267":{},"268":{},"270":{},"271":{},"272":{},"273":{},"274":{},"275":{}}}</Item>
</BBSettings>
</file>

<file path=customXml/itemProps1.xml><?xml version="1.0" encoding="utf-8"?>
<ds:datastoreItem xmlns:ds="http://schemas.openxmlformats.org/officeDocument/2006/customXml" ds:itemID="{BD76EAD6-C504-46EE-ADDD-4B555C7A54D7}">
  <ds:schemaRefs>
    <ds:schemaRef ds:uri="http://schemas.bloomberg.com/settings/1.0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12579</TotalTime>
  <Words>469</Words>
  <Application>Microsoft Office PowerPoint</Application>
  <PresentationFormat>如螢幕大小 (4:3)</PresentationFormat>
  <Paragraphs>22</Paragraphs>
  <Slides>17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4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美國非農就業人數</vt:lpstr>
      <vt:lpstr>美國新屋及成屋銷售</vt:lpstr>
      <vt:lpstr>ISM指數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資本市場部債券科資深副理 - 蔡秉寰</cp:lastModifiedBy>
  <cp:revision>334</cp:revision>
  <dcterms:created xsi:type="dcterms:W3CDTF">2018-04-19T05:44:13Z</dcterms:created>
  <dcterms:modified xsi:type="dcterms:W3CDTF">2025-03-17T08:10:15Z</dcterms:modified>
</cp:coreProperties>
</file>