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0" r:id="rId11"/>
    <p:sldId id="264" r:id="rId12"/>
    <p:sldId id="271" r:id="rId13"/>
    <p:sldId id="266" r:id="rId14"/>
    <p:sldId id="273" r:id="rId15"/>
    <p:sldId id="272" r:id="rId16"/>
    <p:sldId id="274" r:id="rId17"/>
    <p:sldId id="267" r:id="rId18"/>
    <p:sldId id="26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2025/4/28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2025/4/28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2025/4/28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2025/4/28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2025/4/28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2025/4/28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2025/4/28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2025/4/28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2025/4/28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2025/4/28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2025/4/28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2025/4/28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5_4_28_10_38_3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5_4_28_10_38_11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5_4_28_10_37_57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MTBCMzAxRDYzNDBENEQ5MT_2025_4_28_10_38_11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RDhGRUUwNzRFNkE3NDcxM0_2025_4_28_10_38_21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file:///C:\blp\API\Office%20Tools\GExport__bbchartsh_RTYyMkFENzYwODY5NDM2ND_2025_4_28_10_38_21_13.bm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5_4_28_10_37_57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5_4_28_10_38_11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5_4_28_10_38_21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5_4_28_10_37_57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5_4_28_10_38_11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5_4_28_10_38_18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5_4_28_10_37_53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2025/04/28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8">
            <a:extLst>
              <a:ext uri="{FF2B5EF4-FFF2-40B4-BE49-F238E27FC236}">
                <a16:creationId xmlns:a16="http://schemas.microsoft.com/office/drawing/2014/main" id="{C4ADE5CF-C264-2897-569D-B4FA74EE465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22">
            <a:extLst>
              <a:ext uri="{FF2B5EF4-FFF2-40B4-BE49-F238E27FC236}">
                <a16:creationId xmlns:a16="http://schemas.microsoft.com/office/drawing/2014/main" id="{8C202D58-401B-6084-3944-07D5444B46C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9">
            <a:extLst>
              <a:ext uri="{FF2B5EF4-FFF2-40B4-BE49-F238E27FC236}">
                <a16:creationId xmlns:a16="http://schemas.microsoft.com/office/drawing/2014/main" id="{DF116800-7AE2-16CD-4F8C-3F1FE67F8DC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6" name="G 20">
            <a:extLst>
              <a:ext uri="{FF2B5EF4-FFF2-40B4-BE49-F238E27FC236}">
                <a16:creationId xmlns:a16="http://schemas.microsoft.com/office/drawing/2014/main" id="{0767376C-DDBF-C29D-E702-1CA55959FDD1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285901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6" name="G 24">
            <a:extLst>
              <a:ext uri="{FF2B5EF4-FFF2-40B4-BE49-F238E27FC236}">
                <a16:creationId xmlns:a16="http://schemas.microsoft.com/office/drawing/2014/main" id="{707E6C58-42B5-364E-0971-A1295582F4E3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ISM</a:t>
            </a:r>
            <a:r>
              <a:rPr lang="zh-TW" altLang="en-US" dirty="0"/>
              <a:t>指數</a:t>
            </a:r>
          </a:p>
        </p:txBody>
      </p:sp>
      <p:pic>
        <p:nvPicPr>
          <p:cNvPr id="6" name="G 21">
            <a:extLst>
              <a:ext uri="{FF2B5EF4-FFF2-40B4-BE49-F238E27FC236}">
                <a16:creationId xmlns:a16="http://schemas.microsoft.com/office/drawing/2014/main" id="{41AD6A87-F449-DA22-4CB6-E246BC25B8FA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936" cy="5040560"/>
          </a:xfrm>
        </p:spPr>
      </p:pic>
    </p:spTree>
    <p:extLst>
      <p:ext uri="{BB962C8B-B14F-4D97-AF65-F5344CB8AC3E}">
        <p14:creationId xmlns:p14="http://schemas.microsoft.com/office/powerpoint/2010/main" val="76533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>
            <a:extLst>
              <a:ext uri="{FF2B5EF4-FFF2-40B4-BE49-F238E27FC236}">
                <a16:creationId xmlns:a16="http://schemas.microsoft.com/office/drawing/2014/main" id="{06501C57-DE5B-C52A-8FE9-0277F3A6BA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8625747"/>
              </p:ext>
            </p:extLst>
          </p:nvPr>
        </p:nvGraphicFramePr>
        <p:xfrm>
          <a:off x="508444" y="1309997"/>
          <a:ext cx="8229600" cy="535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610580" imgH="7134152" progId="Excel.Sheet.12">
                  <p:embed/>
                </p:oleObj>
              </mc:Choice>
              <mc:Fallback>
                <p:oleObj name="Worksheet" r:id="rId2" imgW="7610580" imgH="713415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8444" y="1309997"/>
                        <a:ext cx="8229600" cy="5359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利率月線橫盤而季線向下，經歷川普政策干擾市場後，美債賣壓暫時緩解，市場目前回到經濟成長放緩的展望上。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經濟數據方面，即將公布德國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數據。美國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月成屋待完成銷售、美國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ISM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製造業指數及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月美國就業報告。台灣第一季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GDP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數據。由於近期川普對關稅問題姿態較軟，且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官員暗示最早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月可能降息，美債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自高檔下修回穩。但美國廠商已經陸續漲價，預估投資與消費被抑制，美國確實有可能陷入停滯性通膨的機會。台債市場，雖然電價暫時不漲，但可能下半年再被提出。惟川普關稅政策對台灣產業的影響逐漸發酵，經濟展望下調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IRS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利率較公債提前反映此預期，殖利率曲線已呈倒掛。債券操作上，猜測央行降息仍嫌過早，維持利率高點酌量布局建議。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92514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利率呈下跌整理格局。在川普關稅政策遞延九十天實施後，市場對美元資產的賣壓減輕，加上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近來發言偏鴿派，美債利率從高檔下修。上週五美債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4.2353%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債市場近期仍受籌碼優勢保護，利率僅區間小幅整理。美債利率近期下修，但鑑於川普政策反覆，市場基本信心動搖，將削弱美債避險的功能性。台債市場因央行不升息，利率偏向橫盤整理，氣氛有利多方。上週收盤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1.595%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1.455%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2">
            <a:extLst>
              <a:ext uri="{FF2B5EF4-FFF2-40B4-BE49-F238E27FC236}">
                <a16:creationId xmlns:a16="http://schemas.microsoft.com/office/drawing/2014/main" id="{8CC1B9F1-61F6-247D-066F-7DC587B2F5D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3">
            <a:extLst>
              <a:ext uri="{FF2B5EF4-FFF2-40B4-BE49-F238E27FC236}">
                <a16:creationId xmlns:a16="http://schemas.microsoft.com/office/drawing/2014/main" id="{CCC5CE11-F2BC-CF40-C140-90472A5A5AA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82762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4">
            <a:extLst>
              <a:ext uri="{FF2B5EF4-FFF2-40B4-BE49-F238E27FC236}">
                <a16:creationId xmlns:a16="http://schemas.microsoft.com/office/drawing/2014/main" id="{42E5357C-B88D-E106-9DEC-0864AE3766F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5">
            <a:extLst>
              <a:ext uri="{FF2B5EF4-FFF2-40B4-BE49-F238E27FC236}">
                <a16:creationId xmlns:a16="http://schemas.microsoft.com/office/drawing/2014/main" id="{24BE5E93-DE5A-B2B7-99E9-5251733343B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6">
            <a:extLst>
              <a:ext uri="{FF2B5EF4-FFF2-40B4-BE49-F238E27FC236}">
                <a16:creationId xmlns:a16="http://schemas.microsoft.com/office/drawing/2014/main" id="{2962539B-3825-C26D-4401-E0C688B4362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7">
            <a:extLst>
              <a:ext uri="{FF2B5EF4-FFF2-40B4-BE49-F238E27FC236}">
                <a16:creationId xmlns:a16="http://schemas.microsoft.com/office/drawing/2014/main" id="{F487CDDE-DA6F-11A9-BCC3-E62C9FC3171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6" name="G 25">
            <a:extLst>
              <a:ext uri="{FF2B5EF4-FFF2-40B4-BE49-F238E27FC236}">
                <a16:creationId xmlns:a16="http://schemas.microsoft.com/office/drawing/2014/main" id="{AB721286-6278-22BD-BB69-B7F3504FEB45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5/4/28 上午 10:38:01"/>
  <p:tag name="TAGTIMESTAMP" val="2025/4/28 上午 10:38:01"/>
  <p:tag name="CHARTTYPE" val="G"/>
  <p:tag name="WORKBOOKFILENAME" val="C:\Users\Peter.Tsai\Documents\週報\大中票券債券市場展望雙週報20250428.pptx"/>
  <p:tag name="WORKSHEETNAME" val="C:\Users\Peter.Tsai\Documents\週報\大中票券債券市場展望雙週報20250428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5/4/28 上午 10:37:59"/>
  <p:tag name="TAGTIMESTAMP" val="2025/4/28 上午 10:37:59"/>
  <p:tag name="CHARTTYPE" val="ECWB"/>
  <p:tag name="WORKBOOKFILENAME" val="C:\Users\Peter.Tsai\Documents\週報\大中票券債券市場展望雙週報20250428.pptx"/>
  <p:tag name="WORKSHEETNAME" val="C:\Users\Peter.Tsai\Documents\週報\大中票券債券市場展望雙週報20250428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5/4/28 上午 10:38:15"/>
  <p:tag name="TAGTIMESTAMP" val="2025/4/28 上午 10:38:15"/>
  <p:tag name="CHARTTYPE" val="G"/>
  <p:tag name="WORKBOOKFILENAME" val="C:\Users\Peter.Tsai\Documents\週報\大中票券債券市場展望雙週報20250428.pptx"/>
  <p:tag name="WORKSHEETNAME" val="C:\Users\Peter.Tsai\Documents\週報\大中票券債券市場展望雙週報20250428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5/4/28 上午 10:38:26"/>
  <p:tag name="TAGTIMESTAMP" val="2025/4/28 上午 10:38:26"/>
  <p:tag name="CHARTTYPE" val="G"/>
  <p:tag name="WORKBOOKFILENAME" val="C:\Users\Peter.Tsai\Documents\週報\大中票券債券市場展望雙週報20250428.pptx"/>
  <p:tag name="WORKSHEETNAME" val="C:\Users\Peter.Tsai\Documents\週報\大中票券債券市場展望雙週報20250428.ppt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1"/>
  <p:tag name="RANGENAME" val="&lt;_bbchartsh_RTYyMkFENzYwODY5NDM2ND&gt;"/>
  <p:tag name="TYPENAME" val="BloombergGChartBMPType"/>
  <p:tag name="FILETIMESTAMP" val="2025/4/28 上午 10:38:26"/>
  <p:tag name="TAGTIMESTAMP" val="2025/4/28 上午 10:38:26"/>
  <p:tag name="CHARTTYPE" val="G"/>
  <p:tag name="WORKBOOKFILENAME" val="C:\Users\Peter.Tsai\Documents\週報\大中票券債券市場展望雙週報20250428.pptx"/>
  <p:tag name="WORKSHEETNAME" val="C:\Users\Peter.Tsai\Documents\週報\大中票券債券市場展望雙週報20250428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5/4/28 上午 10:38:15"/>
  <p:tag name="TAGTIMESTAMP" val="2025/4/28 上午 10:38:15"/>
  <p:tag name="CHARTTYPE" val="G"/>
  <p:tag name="WORKBOOKFILENAME" val="C:\Users\Peter.Tsai\Documents\週報\大中票券債券市場展望雙週報20250428.pptx"/>
  <p:tag name="WORKSHEETNAME" val="C:\Users\Peter.Tsai\Documents\週報\大中票券債券市場展望雙週報20250428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5/4/28 上午 10:38:26"/>
  <p:tag name="TAGTIMESTAMP" val="2025/4/28 上午 10:38:26"/>
  <p:tag name="CHARTTYPE" val="G"/>
  <p:tag name="WORKBOOKFILENAME" val="C:\Users\Peter.Tsai\Documents\週報\大中票券債券市場展望雙週報20250428.pptx"/>
  <p:tag name="WORKSHEETNAME" val="C:\Users\Peter.Tsai\Documents\週報\大中票券債券市場展望雙週報20250428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5/4/28 上午 10:38:01"/>
  <p:tag name="TAGTIMESTAMP" val="2025/4/28 上午 10:38:01"/>
  <p:tag name="CHARTTYPE" val="G"/>
  <p:tag name="WORKBOOKFILENAME" val="C:\Users\Peter.Tsai\Documents\週報\大中票券債券市場展望雙週報20250428.pptx"/>
  <p:tag name="WORKSHEETNAME" val="C:\Users\Peter.Tsai\Documents\週報\大中票券債券市場展望雙週報20250428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5/4/28 上午 10:38:14"/>
  <p:tag name="TAGTIMESTAMP" val="2025/4/28 上午 10:38:14"/>
  <p:tag name="CHARTTYPE" val="GC"/>
  <p:tag name="WORKBOOKFILENAME" val="C:\Users\Peter.Tsai\Documents\週報\大中票券債券市場展望雙週報20250428.pptx"/>
  <p:tag name="WORKSHEETNAME" val="C:\Users\Peter.Tsai\Documents\週報\大中票券債券市場展望雙週報20250428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5/4/28 上午 10:38:22"/>
  <p:tag name="TAGTIMESTAMP" val="2025/4/28 上午 10:38:22"/>
  <p:tag name="CHARTTYPE" val="G"/>
  <p:tag name="WORKBOOKFILENAME" val="C:\Users\Peter.Tsai\Documents\週報\大中票券債券市場展望雙週報20250428.pptx"/>
  <p:tag name="WORKSHEETNAME" val="C:\Users\Peter.Tsai\Documents\週報\大中票券債券市場展望雙週報20250428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5/4/28 上午 10:37:56"/>
  <p:tag name="TAGTIMESTAMP" val="2025/4/28 上午 10:37:56"/>
  <p:tag name="CHARTTYPE" val="G"/>
  <p:tag name="WORKBOOKFILENAME" val="C:\Users\Peter.Tsai\Documents\週報\大中票券債券市場展望雙週報20250428.pptx"/>
  <p:tag name="WORKSHEETNAME" val="C:\Users\Peter.Tsai\Documents\週報\大中票券債券市場展望雙週報20250428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5/4/28 上午 10:38:06"/>
  <p:tag name="TAGTIMESTAMP" val="2025/4/28 上午 10:38:06"/>
  <p:tag name="CHARTTYPE" val="G"/>
  <p:tag name="WORKBOOKFILENAME" val="C:\Users\Peter.Tsai\Documents\週報\大中票券債券市場展望雙週報20250428.pptx"/>
  <p:tag name="WORKSHEETNAME" val="C:\Users\Peter.Tsai\Documents\週報\大中票券債券市場展望雙週報20250428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5/4/28 上午 10:38:16"/>
  <p:tag name="TAGTIMESTAMP" val="2025/4/28 上午 10:38:16"/>
  <p:tag name="CHARTTYPE" val="G"/>
  <p:tag name="WORKBOOKFILENAME" val="C:\Users\Peter.Tsai\Documents\週報\大中票券債券市場展望雙週報20250428.pptx"/>
  <p:tag name="WORKSHEETNAME" val="C:\Users\Peter.Tsai\Documents\週報\大中票券債券市場展望雙週報20250428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BBSettings xmlns="http://schemas.bloomberg.com/settings/1.0">
  <Item name="DocumentId_Charts">{4832F31F-13F5-4D94-BE3E-F9EF10F5917B}</Item>
  <Item xmlns="" name="ShapesMap_Charts">{"{4832F31F-13F5-4D94-BE3E-F9EF10F5917B}":{"256":{},"257":{},"258":{},"259":{},"260":{},"261":{},"262":{},"263":{},"264":{},"266":{},"267":{},"268":{},"270":{},"271":{},"272":{},"273":{},"274":{},"275":{}}}</Item>
</BBSettings>
</file>

<file path=customXml/itemProps1.xml><?xml version="1.0" encoding="utf-8"?>
<ds:datastoreItem xmlns:ds="http://schemas.openxmlformats.org/officeDocument/2006/customXml" ds:itemID="{D50412D8-5D6B-4F72-8A0E-67586D205D3D}">
  <ds:schemaRefs>
    <ds:schemaRef ds:uri="http://schemas.bloomberg.com/settings/1.0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12453</TotalTime>
  <Words>445</Words>
  <Application>Microsoft Office PowerPoint</Application>
  <PresentationFormat>如螢幕大小 (4:3)</PresentationFormat>
  <Paragraphs>22</Paragraphs>
  <Slides>17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4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美國非農就業人數</vt:lpstr>
      <vt:lpstr>美國新屋及成屋銷售</vt:lpstr>
      <vt:lpstr>ISM指數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資本市場部債券科資深副理 - 蔡秉寰</cp:lastModifiedBy>
  <cp:revision>346</cp:revision>
  <dcterms:created xsi:type="dcterms:W3CDTF">2018-04-19T05:44:13Z</dcterms:created>
  <dcterms:modified xsi:type="dcterms:W3CDTF">2025-04-28T03:52:57Z</dcterms:modified>
</cp:coreProperties>
</file>