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2025/5/12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5_12_11_42_1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5_12_11_42_25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5_12_11_42_2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5_12_11_42_15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5_12_11_42_25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5_12_11_42_2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5_12_11_42_2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5_12_11_42_15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5_12_11_42_23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5_12_11_42_0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5_12_11_42_14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5_12_11_42_21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5_12_11_42_2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2025/05/12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>
            <a:extLst>
              <a:ext uri="{FF2B5EF4-FFF2-40B4-BE49-F238E27FC236}">
                <a16:creationId xmlns:a16="http://schemas.microsoft.com/office/drawing/2014/main" id="{45BD48F4-9632-4B16-BDCE-599DD6AEC05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>
            <a:extLst>
              <a:ext uri="{FF2B5EF4-FFF2-40B4-BE49-F238E27FC236}">
                <a16:creationId xmlns:a16="http://schemas.microsoft.com/office/drawing/2014/main" id="{D6E41665-6DCB-BF12-E564-FD0DB9DE935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>
            <a:extLst>
              <a:ext uri="{FF2B5EF4-FFF2-40B4-BE49-F238E27FC236}">
                <a16:creationId xmlns:a16="http://schemas.microsoft.com/office/drawing/2014/main" id="{975851FD-5B44-97CD-0808-961957C5F9C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6" name="G 20">
            <a:extLst>
              <a:ext uri="{FF2B5EF4-FFF2-40B4-BE49-F238E27FC236}">
                <a16:creationId xmlns:a16="http://schemas.microsoft.com/office/drawing/2014/main" id="{961287C5-12D9-3C0C-DD89-F83F4C706CDC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6" name="G 24">
            <a:extLst>
              <a:ext uri="{FF2B5EF4-FFF2-40B4-BE49-F238E27FC236}">
                <a16:creationId xmlns:a16="http://schemas.microsoft.com/office/drawing/2014/main" id="{1FEF87A0-9C42-BBAB-127B-11C69CADFAC4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6" name="G 21">
            <a:extLst>
              <a:ext uri="{FF2B5EF4-FFF2-40B4-BE49-F238E27FC236}">
                <a16:creationId xmlns:a16="http://schemas.microsoft.com/office/drawing/2014/main" id="{51276E70-5489-F518-97BD-B33223E2101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>
            <a:extLst>
              <a:ext uri="{FF2B5EF4-FFF2-40B4-BE49-F238E27FC236}">
                <a16:creationId xmlns:a16="http://schemas.microsoft.com/office/drawing/2014/main" id="{07EFE41A-6FB2-E4DD-78CD-110F5B7709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1106963"/>
              </p:ext>
            </p:extLst>
          </p:nvPr>
        </p:nvGraphicFramePr>
        <p:xfrm>
          <a:off x="755576" y="1191103"/>
          <a:ext cx="7704856" cy="5484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72268" imgH="5248202" progId="Excel.Sheet.12">
                  <p:embed/>
                </p:oleObj>
              </mc:Choice>
              <mc:Fallback>
                <p:oleObj name="Worksheet" r:id="rId2" imgW="7372268" imgH="52482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5576" y="1191103"/>
                        <a:ext cx="7704856" cy="54849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利率近期呈現上揚走勢，雖然月線與季線仍呈下跌，若無美元資產信心因素，應該是對後續通膨展望的修正，預料在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下方區間整理。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月出口數據。目前美公債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利率反映後續對美國通膨展望的看法，利率上漲。研判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為一個信心觀察窗口，在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下方可視為目前美國公債資產仍受市場信賴。而應對關稅談判進程，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在此段期間觀望是最佳的做法。台債市場，公債殖利率受到台幣大漲至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元附近、外資匯入等因素影響，利率普遍走低。而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利率一度跌破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，顯示市場資金寬鬆。台債短期將受台幣升值激勵，偏向多方。後續評估關稅與台幣升值對經濟成長影響，惟市場對央行降息的預期猶存，操作上需謹慎，市場利率若跌深則先觀望，暫緩布局或順勢調節。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利率呈現緩步上漲的走勢。雖然美國財政部標售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年期公債之需求佳，但市場認為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會議較為鷹派，且中美將就關稅展開會談，樂觀情緒帶動美債利率上漲。期間英國央行降息一碼，但美國作為關稅戰始作俑者，面臨經濟成長下滑與通膨壓力，聯準會可能暫停動作一段時間。上週五美債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4.3785%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。台灣近期受到外資匯入、台幣大漲影響，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利率走低。債市氣氛偏多。截至上週五，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1.55%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A14104R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1.39%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>
            <a:extLst>
              <a:ext uri="{FF2B5EF4-FFF2-40B4-BE49-F238E27FC236}">
                <a16:creationId xmlns:a16="http://schemas.microsoft.com/office/drawing/2014/main" id="{78DB2D07-4ED4-2646-477F-D706EDF18F3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>
            <a:extLst>
              <a:ext uri="{FF2B5EF4-FFF2-40B4-BE49-F238E27FC236}">
                <a16:creationId xmlns:a16="http://schemas.microsoft.com/office/drawing/2014/main" id="{A425EFFC-B042-91FD-6214-13E96D4BF38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>
            <a:extLst>
              <a:ext uri="{FF2B5EF4-FFF2-40B4-BE49-F238E27FC236}">
                <a16:creationId xmlns:a16="http://schemas.microsoft.com/office/drawing/2014/main" id="{0C7FD6D2-9213-9448-DE7D-E3DC260016E5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>
            <a:extLst>
              <a:ext uri="{FF2B5EF4-FFF2-40B4-BE49-F238E27FC236}">
                <a16:creationId xmlns:a16="http://schemas.microsoft.com/office/drawing/2014/main" id="{2F2E4BCD-656F-5D2A-85A3-5A883E90BA3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>
            <a:extLst>
              <a:ext uri="{FF2B5EF4-FFF2-40B4-BE49-F238E27FC236}">
                <a16:creationId xmlns:a16="http://schemas.microsoft.com/office/drawing/2014/main" id="{B2BC8921-CA7E-C6FA-DF70-BDD3E196C0BE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>
            <a:extLst>
              <a:ext uri="{FF2B5EF4-FFF2-40B4-BE49-F238E27FC236}">
                <a16:creationId xmlns:a16="http://schemas.microsoft.com/office/drawing/2014/main" id="{8A6C7887-CC6A-7263-C73A-EE558227513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6" name="G 25">
            <a:extLst>
              <a:ext uri="{FF2B5EF4-FFF2-40B4-BE49-F238E27FC236}">
                <a16:creationId xmlns:a16="http://schemas.microsoft.com/office/drawing/2014/main" id="{173A0C12-69EC-E819-DD3C-B732A5E1F9DE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5/12 上午 11:42:06"/>
  <p:tag name="TAGTIMESTAMP" val="2025/5/12 上午 11:42:06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5/12 上午 11:42:05"/>
  <p:tag name="TAGTIMESTAMP" val="2025/5/12 上午 11:42:05"/>
  <p:tag name="CHARTTYPE" val="ECWB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5/12 上午 11:42:20"/>
  <p:tag name="TAGTIMESTAMP" val="2025/5/12 上午 11:42:20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5/12 上午 11:42:29"/>
  <p:tag name="TAGTIMESTAMP" val="2025/5/12 上午 11:42:29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5/12 上午 11:42:33"/>
  <p:tag name="TAGTIMESTAMP" val="2025/5/12 上午 11:42:33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5/12 上午 11:42:19"/>
  <p:tag name="TAGTIMESTAMP" val="2025/5/12 上午 11:42:19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5/12 上午 11:42:27"/>
  <p:tag name="TAGTIMESTAMP" val="2025/5/12 上午 11:42:27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5/12 上午 11:42:04"/>
  <p:tag name="TAGTIMESTAMP" val="2025/5/12 上午 11:42:04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5/12 上午 11:42:16"/>
  <p:tag name="TAGTIMESTAMP" val="2025/5/12 上午 11:42:16"/>
  <p:tag name="CHARTTYPE" val="GC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5/12 上午 11:42:25"/>
  <p:tag name="TAGTIMESTAMP" val="2025/5/12 上午 11:42:25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5/12 上午 11:42:06"/>
  <p:tag name="TAGTIMESTAMP" val="2025/5/12 上午 11:42:06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5/12 上午 11:42:20"/>
  <p:tag name="TAGTIMESTAMP" val="2025/5/12 上午 11:42:20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5/12 上午 11:42:29"/>
  <p:tag name="TAGTIMESTAMP" val="2025/5/12 上午 11:42:29"/>
  <p:tag name="CHARTTYPE" val="G"/>
  <p:tag name="WORKBOOKFILENAME" val="C:\Users\Peter.Tsai\Documents\週報\大中票券債券市場展望雙週報20250512.pptx"/>
  <p:tag name="WORKSHEETNAME" val="C:\Users\Peter.Tsai\Documents\週報\大中票券債券市場展望雙週報20250512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12934</TotalTime>
  <Words>468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340</cp:revision>
  <dcterms:created xsi:type="dcterms:W3CDTF">2018-04-19T05:44:13Z</dcterms:created>
  <dcterms:modified xsi:type="dcterms:W3CDTF">2025-05-12T07:19:14Z</dcterms:modified>
</cp:coreProperties>
</file>