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70" r:id="rId11"/>
    <p:sldId id="264" r:id="rId12"/>
    <p:sldId id="271" r:id="rId13"/>
    <p:sldId id="266" r:id="rId14"/>
    <p:sldId id="273" r:id="rId15"/>
    <p:sldId id="272" r:id="rId16"/>
    <p:sldId id="274" r:id="rId17"/>
    <p:sldId id="267" r:id="rId18"/>
    <p:sldId id="268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1173157"/>
            <a:ext cx="7772400" cy="1470025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7716" y="2643182"/>
            <a:ext cx="6670366" cy="1752600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zh-TW" altLang="en-US"/>
              <a:t>按一下以編輯母片副標題樣式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143768" y="274639"/>
            <a:ext cx="1543032" cy="5851525"/>
          </a:xfrm>
        </p:spPr>
        <p:txBody>
          <a:bodyPr vert="eaVert"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61513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2924181"/>
            <a:ext cx="7772400" cy="1362075"/>
          </a:xfrm>
        </p:spPr>
        <p:txBody>
          <a:bodyPr anchor="t"/>
          <a:lstStyle>
            <a:lvl1pPr algn="l">
              <a:defRPr sz="4400" b="0" cap="all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142874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2025/6/9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2025/6/9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2025/6/9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2025/6/9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0382" y="1071546"/>
            <a:ext cx="5111750" cy="50497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679083" y="1071546"/>
            <a:ext cx="3008313" cy="342902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2025/6/9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5" y="285728"/>
            <a:ext cx="8230993" cy="696626"/>
          </a:xfrm>
        </p:spPr>
        <p:txBody>
          <a:bodyPr anchor="ctr"/>
          <a:lstStyle>
            <a:lvl1pPr algn="ctr">
              <a:defRPr sz="36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001024" y="642918"/>
            <a:ext cx="785818" cy="4572032"/>
          </a:xfrm>
        </p:spPr>
        <p:txBody>
          <a:bodyPr vert="eaVert" anchor="ctr"/>
          <a:lstStyle>
            <a:lvl1pPr algn="l">
              <a:defRPr sz="2400" b="0"/>
            </a:lvl1pPr>
          </a:lstStyle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42922" y="541340"/>
            <a:ext cx="6415094" cy="5459428"/>
          </a:xfrm>
          <a:prstGeom prst="roundRect">
            <a:avLst>
              <a:gd name="adj" fmla="val 4800"/>
            </a:avLst>
          </a:prstGeom>
          <a:solidFill>
            <a:schemeClr val="accent1">
              <a:tint val="20000"/>
            </a:schemeClr>
          </a:solidFill>
          <a:ln w="38100">
            <a:gradFill flip="none"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tint val="20000"/>
                  </a:schemeClr>
                </a:gs>
              </a:gsLst>
              <a:lin ang="16200000" scaled="1"/>
              <a:tileRect/>
            </a:gradFill>
          </a:ln>
          <a:effectLst>
            <a:outerShdw blurRad="76200" dist="38100" dir="5400000" sx="100500" sy="100500" algn="tl" rotWithShape="0">
              <a:srgbClr val="000000">
                <a:alpha val="50000"/>
              </a:srgb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zh-TW" altLang="en-US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7072330" y="1000108"/>
            <a:ext cx="914368" cy="4214842"/>
          </a:xfrm>
        </p:spPr>
        <p:txBody>
          <a:bodyPr vert="eaVert" anchor="ctr"/>
          <a:lstStyle>
            <a:lvl1pPr marL="0" indent="0" algn="ctr">
              <a:buNone/>
              <a:defRPr sz="1400"/>
            </a:lvl1pPr>
            <a:lvl2pPr marL="457200" indent="0" algn="ctr">
              <a:buNone/>
              <a:defRPr sz="1200"/>
            </a:lvl2pPr>
            <a:lvl3pPr marL="914400" indent="0" algn="ctr">
              <a:buNone/>
              <a:defRPr sz="1000"/>
            </a:lvl3pPr>
            <a:lvl4pPr marL="1371600" indent="0" algn="ctr">
              <a:buNone/>
              <a:defRPr sz="900"/>
            </a:lvl4pPr>
            <a:lvl5pPr marL="1828800" indent="0" algn="ctr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EF9B4-39E0-4E77-B419-5BDFE626C356}" type="datetimeFigureOut">
              <a:rPr lang="zh-TW" altLang="en-US" smtClean="0"/>
              <a:t>2025/6/9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/>
          <p:cNvPicPr>
            <a:picLocks noChangeAspect="1"/>
          </p:cNvPicPr>
          <p:nvPr/>
        </p:nvPicPr>
        <p:blipFill>
          <a:blip r:embed="rId13">
            <a:duotone>
              <a:schemeClr val="accent1"/>
              <a:srgbClr val="FFFFFF"/>
            </a:duotone>
            <a:lum bright="12000" contrast="40000"/>
          </a:blip>
          <a:stretch>
            <a:fillRect/>
          </a:stretch>
        </p:blipFill>
        <p:spPr>
          <a:xfrm>
            <a:off x="6667809" y="4915143"/>
            <a:ext cx="2476191" cy="194285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矩形 9"/>
          <p:cNvSpPr/>
          <p:nvPr/>
        </p:nvSpPr>
        <p:spPr>
          <a:xfrm>
            <a:off x="0" y="0"/>
            <a:ext cx="9144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20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</a:schemeClr>
              </a:gs>
            </a:gsLst>
            <a:lin ang="18900000" scaled="1"/>
            <a:tileRect/>
          </a:gradFill>
          <a:ln w="12700" cap="rnd" cmpd="sng" algn="ctr">
            <a:noFill/>
            <a:prstDash val="soli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0" y="40951"/>
            <a:ext cx="4572000" cy="714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50000"/>
                  <a:hueMod val="100000"/>
                  <a:satMod val="250000"/>
                  <a:alpha val="0"/>
                </a:schemeClr>
              </a:gs>
              <a:gs pos="75000">
                <a:schemeClr val="accent1">
                  <a:tint val="80000"/>
                  <a:shade val="100000"/>
                  <a:hueMod val="100000"/>
                  <a:satMod val="375000"/>
                  <a:alpha val="5000"/>
                </a:schemeClr>
              </a:gs>
              <a:gs pos="100000">
                <a:schemeClr val="accent1">
                  <a:tint val="50000"/>
                  <a:shade val="100000"/>
                  <a:hueMod val="100000"/>
                  <a:satMod val="500000"/>
                  <a:alpha val="60000"/>
                </a:schemeClr>
              </a:gs>
            </a:gsLst>
            <a:lin ang="8100000" scaled="1"/>
            <a:tileRect/>
          </a:gradFill>
          <a:ln w="12700" cap="rnd" cmpd="sng" algn="ctr">
            <a:noFill/>
            <a:prstDash val="solid"/>
          </a:ln>
          <a:effectLst>
            <a:glow>
              <a:schemeClr val="accent1">
                <a:tint val="100000"/>
                <a:shade val="100000"/>
                <a:hueMod val="100000"/>
                <a:satMod val="100000"/>
              </a:schemeClr>
            </a:glow>
            <a:softEdge rad="127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eaLnBrk="1" latinLnBrk="0" hangingPunct="1"/>
            <a:endParaRPr kumimoji="0" lang="zh-CN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14">
            <a:duotone>
              <a:schemeClr val="accent1"/>
              <a:srgbClr val="FFFFFF"/>
            </a:duotone>
            <a:lum bright="35000" contrast="40000"/>
          </a:blip>
          <a:stretch>
            <a:fillRect/>
          </a:stretch>
        </p:blipFill>
        <p:spPr>
          <a:xfrm>
            <a:off x="0" y="6420445"/>
            <a:ext cx="9144000" cy="4375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EF9B4-39E0-4E77-B419-5BDFE626C356}" type="datetimeFigureOut">
              <a:rPr lang="zh-TW" altLang="en-US" smtClean="0"/>
              <a:t>2025/6/9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F-8DE6-4540-B528-39306D585F0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50000"/>
        <a:buFont typeface="Wingdings 2"/>
        <a:buChar char="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2"/>
        </a:buClr>
        <a:buSzPct val="50000"/>
        <a:buFont typeface="Wingdings 2"/>
        <a:buChar char="³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3"/>
        </a:buClr>
        <a:buSzPct val="60000"/>
        <a:buFont typeface="Wingdings 2"/>
        <a:buChar char="®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5"/>
        </a:buClr>
        <a:buSzPct val="45000"/>
        <a:buFont typeface="Wingdings 2"/>
        <a:buChar char="¯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6"/>
        </a:buClr>
        <a:buFont typeface="Wingdings 2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file:///C:\blp\API\Office%20Tools\GExport__bbchartsh_MzBCNDY1RkQ0RDFCNEFGMk_2025_6_9_11_26_0_8.bm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file:///C:\blp\API\Office%20Tools\GExport__bbchartsh_OUE2MzVGMkNFOUZGNDkzOT_2025_6_9_11_26_10_9.bm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file:///C:\blp\API\Office%20Tools\GExport__bbchartsh_RjZFMEU0MUQ5RkRENDMyOU_2025_6_9_11_25_44_10.bm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file:///C:\blp\API\Office%20Tools\GExport__bbchartsh_MTBCMzAxRDYzNDBENEQ5MT_2025_6_9_11_25_52_11.bmp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file:///C:\blp\API\Office%20Tools\GExport__bbchartsh_RDhGRUUwNzRFNkE3NDcxM0_2025_6_9_11_26_1_12.bmp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file:///C:\blp\API\Office%20Tools\GExport__bbchartsh_RTYyMkFENzYwODY5NDM2ND_2025_6_9_11_26_9_13.bmp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file:///C:\blp\API\Office%20Tools\GExport__bbchartsh_QkQxRTdGQzIyMDAxNEExOT_2025_6_9_11_25_47_1.bmp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file:///C:\blp\API\Office%20Tools\GExport__bbchartsh_QUJBNkQzQTM0NDNCNDA4NT_2025_6_9_11_26_1_2.bmp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file:///C:\blp\API\Office%20Tools\GExport__bbchartsh_NkVBMjFBM0RBODJENDEzNE_2025_6_9_11_26_11_3.bmp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file:///C:\blp\API\Office%20Tools\GExport__bbchartsh_NzNGREQzNUYxRTc2NENEQU_2025_6_9_11_25_46_4.bmp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file:///C:\blp\API\Office%20Tools\GExport__bbchartsh_NDY4Mzc0RUFENEM2NDcyMz_2025_6_9_11_26_1_5.bm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file:///C:\blp\API\Office%20Tools\GExport__bbchartsh_NzdCOEZDQUVFNEQ0NDdERk_2025_6_9_11_26_6_6.bmp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file:///C:\blp\API\Office%20Tools\GExport__bbchartsh_MDc0NjEwRDZGNkUyNDQ0Rk_2025_6_9_11_25_46_7.bm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大中票券債券市場展望雙週報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2025/06/09</a:t>
            </a:r>
          </a:p>
          <a:p>
            <a:r>
              <a:rPr lang="en-US" altLang="zh-TW" dirty="0"/>
              <a:t>Peter Tsai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3377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密大消費信心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8">
            <a:extLst>
              <a:ext uri="{FF2B5EF4-FFF2-40B4-BE49-F238E27FC236}">
                <a16:creationId xmlns:a16="http://schemas.microsoft.com/office/drawing/2014/main" id="{F97C7BF0-3769-A311-E2F4-C7A42F4719A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12776"/>
            <a:ext cx="864096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292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/>
              <a:t>美國個人消費支出核心平減指數 經季調</a:t>
            </a:r>
            <a:r>
              <a:rPr lang="en-US" altLang="zh-TW" dirty="0"/>
              <a:t>(</a:t>
            </a:r>
            <a:r>
              <a:rPr lang="zh-TW" altLang="en-US" dirty="0"/>
              <a:t>年比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22">
            <a:extLst>
              <a:ext uri="{FF2B5EF4-FFF2-40B4-BE49-F238E27FC236}">
                <a16:creationId xmlns:a16="http://schemas.microsoft.com/office/drawing/2014/main" id="{6BF37DAD-B63B-BC04-6F21-D0CD845C518C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556792"/>
            <a:ext cx="8784976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5560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美國就業情況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9">
            <a:extLst>
              <a:ext uri="{FF2B5EF4-FFF2-40B4-BE49-F238E27FC236}">
                <a16:creationId xmlns:a16="http://schemas.microsoft.com/office/drawing/2014/main" id="{8DE2A9FA-5340-3D9F-BEE1-D57D86B662AD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38" y="1412776"/>
            <a:ext cx="8887657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059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美國非農就業人數</a:t>
            </a:r>
          </a:p>
        </p:txBody>
      </p:sp>
      <p:pic>
        <p:nvPicPr>
          <p:cNvPr id="7" name="G 20">
            <a:extLst>
              <a:ext uri="{FF2B5EF4-FFF2-40B4-BE49-F238E27FC236}">
                <a16:creationId xmlns:a16="http://schemas.microsoft.com/office/drawing/2014/main" id="{76F3CFAE-CC1F-4BF5-DA03-C165BD478D45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84784"/>
            <a:ext cx="8589640" cy="4958011"/>
          </a:xfrm>
        </p:spPr>
      </p:pic>
    </p:spTree>
    <p:extLst>
      <p:ext uri="{BB962C8B-B14F-4D97-AF65-F5344CB8AC3E}">
        <p14:creationId xmlns:p14="http://schemas.microsoft.com/office/powerpoint/2010/main" val="28590179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美國新屋及成屋銷售</a:t>
            </a:r>
          </a:p>
        </p:txBody>
      </p:sp>
      <p:pic>
        <p:nvPicPr>
          <p:cNvPr id="7" name="G 24">
            <a:extLst>
              <a:ext uri="{FF2B5EF4-FFF2-40B4-BE49-F238E27FC236}">
                <a16:creationId xmlns:a16="http://schemas.microsoft.com/office/drawing/2014/main" id="{786BB9AA-717C-762E-3754-F277B91F7C86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340768"/>
            <a:ext cx="8712968" cy="5112568"/>
          </a:xfrm>
        </p:spPr>
      </p:pic>
    </p:spTree>
    <p:extLst>
      <p:ext uri="{BB962C8B-B14F-4D97-AF65-F5344CB8AC3E}">
        <p14:creationId xmlns:p14="http://schemas.microsoft.com/office/powerpoint/2010/main" val="9912537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ISM</a:t>
            </a:r>
            <a:r>
              <a:rPr lang="zh-TW" altLang="en-US" dirty="0"/>
              <a:t>指數</a:t>
            </a:r>
          </a:p>
        </p:txBody>
      </p:sp>
      <p:pic>
        <p:nvPicPr>
          <p:cNvPr id="7" name="G 21">
            <a:extLst>
              <a:ext uri="{FF2B5EF4-FFF2-40B4-BE49-F238E27FC236}">
                <a16:creationId xmlns:a16="http://schemas.microsoft.com/office/drawing/2014/main" id="{0A566672-88D3-6DC2-0E60-A29675B3F2DD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8424936" cy="5040560"/>
          </a:xfrm>
        </p:spPr>
      </p:pic>
    </p:spTree>
    <p:extLst>
      <p:ext uri="{BB962C8B-B14F-4D97-AF65-F5344CB8AC3E}">
        <p14:creationId xmlns:p14="http://schemas.microsoft.com/office/powerpoint/2010/main" val="7653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經濟數據預報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aphicFrame>
        <p:nvGraphicFramePr>
          <p:cNvPr id="5" name="物件 4">
            <a:extLst>
              <a:ext uri="{FF2B5EF4-FFF2-40B4-BE49-F238E27FC236}">
                <a16:creationId xmlns:a16="http://schemas.microsoft.com/office/drawing/2014/main" id="{3AE8F5E3-7B6C-5ECA-F4D1-0697B3F813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677138"/>
              </p:ext>
            </p:extLst>
          </p:nvPr>
        </p:nvGraphicFramePr>
        <p:xfrm>
          <a:off x="611560" y="1196752"/>
          <a:ext cx="7992888" cy="5585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629566" imgH="6505611" progId="Excel.Sheet.12">
                  <p:embed/>
                </p:oleObj>
              </mc:Choice>
              <mc:Fallback>
                <p:oleObj name="Worksheet" r:id="rId2" imgW="7629566" imgH="650561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11560" y="1196752"/>
                        <a:ext cx="7992888" cy="5585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055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市場展望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72608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從利率走勢看，美債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利率近期略呈下跌走勢，但整體觀之，仍屬於高檔的區間整理，且月線與季線呈上漲，但基本面數據較弱，盤勢上預期為橫向走勢居多。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7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經濟數據方面，即將公布美國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CPI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與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PPI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數據、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月密大消費信心指數。德國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ZEW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調查。台灣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月出口數據。目前美公債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利率反映後續對美國通膨與降息展望的看法，利率可能偏向區間整理。研判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4.50%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為反覆測試價位。而應對關稅談判進程，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FED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仍選擇觀望，交易商普遍預估最快降息時點在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月。台債市場，公債殖利率受到台幣上漲至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元附近、資金寬鬆等因素影響，利率普遍走低。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年期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IRS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利率從低點反彈後，僅在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小幅區間整理。台債短期將受資金寬鬆影響，有利多方。概言之，出口提前拉貨，台幣升值削減獲利能力，都預告關稅貿易戰的影響逐漸反映在後續數據上，但不宜過度期待央行降息。債券操作上，建議利率逢高謹慎布局。</a:t>
            </a:r>
          </a:p>
        </p:txBody>
      </p:sp>
    </p:spTree>
    <p:extLst>
      <p:ext uri="{BB962C8B-B14F-4D97-AF65-F5344CB8AC3E}">
        <p14:creationId xmlns:p14="http://schemas.microsoft.com/office/powerpoint/2010/main" val="1548301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市場回顧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1514202"/>
            <a:ext cx="8229600" cy="506916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60000"/>
              </a:lnSpc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最近二週，美債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利率呈現先跌後漲的走勢。原先經濟數據較差，尤其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ISM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服務業指數跌落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標準線，市場預期需求疲弱，給予降息想像空間；但周五公布的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月份非農就業報告，略優於預期，帶動利率大漲至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4.50%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上方。期間歐洲央行降息一碼，但暗示降息步伐即將完成。上週五美債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4.5056%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。台灣近期受到台幣升值影響，貨幣市場資金較寬鬆，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利率連日走低。債市氣氛偏多。截至上週五，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A14103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利率收在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1.54%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5y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A14104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收在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1.43%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346748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歐債十年期利率走勢圖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2">
            <a:extLst>
              <a:ext uri="{FF2B5EF4-FFF2-40B4-BE49-F238E27FC236}">
                <a16:creationId xmlns:a16="http://schemas.microsoft.com/office/drawing/2014/main" id="{5ACB6E93-3536-3D84-559D-9BEA924248A6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8568952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77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3">
            <a:extLst>
              <a:ext uri="{FF2B5EF4-FFF2-40B4-BE49-F238E27FC236}">
                <a16:creationId xmlns:a16="http://schemas.microsoft.com/office/drawing/2014/main" id="{7C1CA5B4-0E26-8D1C-737A-8146A11EAD07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82762"/>
            <a:ext cx="8640960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5626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日債十年期利率走勢圖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4">
            <a:extLst>
              <a:ext uri="{FF2B5EF4-FFF2-40B4-BE49-F238E27FC236}">
                <a16:creationId xmlns:a16="http://schemas.microsoft.com/office/drawing/2014/main" id="{CC17225F-278D-ED81-F3AB-8854780DC7B4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12776"/>
            <a:ext cx="8856984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56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台債十年期利率走勢圖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5">
            <a:extLst>
              <a:ext uri="{FF2B5EF4-FFF2-40B4-BE49-F238E27FC236}">
                <a16:creationId xmlns:a16="http://schemas.microsoft.com/office/drawing/2014/main" id="{CB06470E-E940-B801-2E04-80B0E2639C0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96752"/>
            <a:ext cx="892899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409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主要國家殖利率曲線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6" name="G 16">
            <a:extLst>
              <a:ext uri="{FF2B5EF4-FFF2-40B4-BE49-F238E27FC236}">
                <a16:creationId xmlns:a16="http://schemas.microsoft.com/office/drawing/2014/main" id="{C22C6A0E-A9F6-EDC6-7571-249EA6DB9E60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68760"/>
            <a:ext cx="8784976" cy="54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344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原物料指數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G 17">
            <a:extLst>
              <a:ext uri="{FF2B5EF4-FFF2-40B4-BE49-F238E27FC236}">
                <a16:creationId xmlns:a16="http://schemas.microsoft.com/office/drawing/2014/main" id="{044D6886-1723-A827-75BE-EB19220A48AF}"/>
              </a:ext>
            </a:extLst>
          </p:cNvPr>
          <p:cNvPicPr>
            <a:picLocks/>
          </p:cNvPicPr>
          <p:nvPr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1484784"/>
            <a:ext cx="8909496" cy="5238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435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美國</a:t>
            </a:r>
            <a:r>
              <a:rPr lang="en-US" altLang="zh-TW" dirty="0"/>
              <a:t>GDP</a:t>
            </a:r>
            <a:r>
              <a:rPr lang="zh-TW" altLang="en-US" dirty="0"/>
              <a:t>成長率</a:t>
            </a:r>
          </a:p>
        </p:txBody>
      </p:sp>
      <p:pic>
        <p:nvPicPr>
          <p:cNvPr id="7" name="G 25">
            <a:extLst>
              <a:ext uri="{FF2B5EF4-FFF2-40B4-BE49-F238E27FC236}">
                <a16:creationId xmlns:a16="http://schemas.microsoft.com/office/drawing/2014/main" id="{E9D1C188-CD67-F961-8DD8-CA0AA0A60A51}"/>
              </a:ext>
            </a:extLst>
          </p:cNvPr>
          <p:cNvPicPr>
            <a:picLocks noGrp="1"/>
          </p:cNvPicPr>
          <p:nvPr>
            <p:ph idx="1"/>
            <p:custDataLst>
              <p:tags r:id="rId1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916832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06741471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2"/>
  <p:tag name="RANGENAME" val="&lt;_bbchartsh_QkQxRTdGQzIyMDAxNEExOT&gt;"/>
  <p:tag name="TYPENAME" val="BloombergGChartBMPType"/>
  <p:tag name="FILETIMESTAMP" val="2025/6/9 上午 11:25:51"/>
  <p:tag name="TAGTIMESTAMP" val="2025/6/9 上午 11:25:51"/>
  <p:tag name="CHARTTYPE" val="G"/>
  <p:tag name="WORKBOOKFILENAME" val="C:\Users\Peter.Tsai\Documents\週報\大中票券債券市場展望雙週報20250609.pptx"/>
  <p:tag name="WORKSHEETNAME" val="C:\Users\Peter.Tsai\Documents\週報\大中票券債券市場展望雙週報20250609.pptx"/>
  <p:tag name="HIDEFOOTERTEXT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9"/>
  <p:tag name="RANGENAME" val="&lt;_bbchartsh_RjZFMEU0MUQ5RkRENDMyOU&gt;"/>
  <p:tag name="TYPENAME" val="BloombergGChartBMPType"/>
  <p:tag name="FILETIMESTAMP" val="2025/6/9 上午 11:25:46"/>
  <p:tag name="TAGTIMESTAMP" val="2025/6/9 上午 11:25:46"/>
  <p:tag name="CHARTTYPE" val="ECWB"/>
  <p:tag name="WORKBOOKFILENAME" val="C:\Users\Peter.Tsai\Documents\週報\大中票券債券市場展望雙週報20250609.pptx"/>
  <p:tag name="WORKSHEETNAME" val="C:\Users\Peter.Tsai\Documents\週報\大中票券債券市場展望雙週報20250609.pptx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0"/>
  <p:tag name="RANGENAME" val="&lt;_bbchartsh_MTBCMzAxRDYzNDBENEQ5MT&gt;"/>
  <p:tag name="TYPENAME" val="BloombergGChartBMPType"/>
  <p:tag name="FILETIMESTAMP" val="2025/6/9 上午 11:25:56"/>
  <p:tag name="TAGTIMESTAMP" val="2025/6/9 上午 11:25:56"/>
  <p:tag name="CHARTTYPE" val="G"/>
  <p:tag name="WORKBOOKFILENAME" val="C:\Users\Peter.Tsai\Documents\週報\大中票券債券市場展望雙週報20250609.pptx"/>
  <p:tag name="WORKSHEETNAME" val="C:\Users\Peter.Tsai\Documents\週報\大中票券債券市場展望雙週報20250609.pptx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4"/>
  <p:tag name="RANGENAME" val="&lt;_bbchartsh_RDhGRUUwNzRFNkE3NDcxM0&gt;"/>
  <p:tag name="TYPENAME" val="BloombergGChartBMPType"/>
  <p:tag name="FILETIMESTAMP" val="2025/6/9 上午 11:26:05"/>
  <p:tag name="TAGTIMESTAMP" val="2025/6/9 上午 11:26:05"/>
  <p:tag name="CHARTTYPE" val="G"/>
  <p:tag name="WORKBOOKFILENAME" val="C:\Users\Peter.Tsai\Documents\週報\大中票券債券市場展望雙週報20250609.pptx"/>
  <p:tag name="WORKSHEETNAME" val="C:\Users\Peter.Tsai\Documents\週報\大中票券債券市場展望雙週報20250609.pptx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1"/>
  <p:tag name="RANGENAME" val="&lt;_bbchartsh_RTYyMkFENzYwODY5NDM2ND&gt;"/>
  <p:tag name="TYPENAME" val="BloombergGChartBMPType"/>
  <p:tag name="FILETIMESTAMP" val="2025/6/9 上午 11:26:14"/>
  <p:tag name="TAGTIMESTAMP" val="2025/6/9 上午 11:26:14"/>
  <p:tag name="CHARTTYPE" val="G"/>
  <p:tag name="WORKBOOKFILENAME" val="C:\Users\Peter.Tsai\Documents\週報\大中票券債券市場展望雙週報20250609.pptx"/>
  <p:tag name="WORKSHEETNAME" val="C:\Users\Peter.Tsai\Documents\週報\大中票券債券市場展望雙週報20250609.pptx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3"/>
  <p:tag name="RANGENAME" val="&lt;_bbchartsh_QUJBNkQzQTM0NDNCNDA4NT&gt;"/>
  <p:tag name="TYPENAME" val="BloombergGChartBMPType"/>
  <p:tag name="FILETIMESTAMP" val="2025/6/9 上午 11:26:05"/>
  <p:tag name="TAGTIMESTAMP" val="2025/6/9 上午 11:26:05"/>
  <p:tag name="CHARTTYPE" val="G"/>
  <p:tag name="WORKBOOKFILENAME" val="C:\Users\Peter.Tsai\Documents\週報\大中票券債券市場展望雙週報20250609.pptx"/>
  <p:tag name="WORKSHEETNAME" val="C:\Users\Peter.Tsai\Documents\週報\大中票券債券市場展望雙週報20250609.pptx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4"/>
  <p:tag name="RANGENAME" val="&lt;_bbchartsh_NkVBMjFBM0RBODJENDEzNE&gt;"/>
  <p:tag name="TYPENAME" val="BloombergGChartBMPType"/>
  <p:tag name="FILETIMESTAMP" val="2025/6/9 上午 11:26:15"/>
  <p:tag name="TAGTIMESTAMP" val="2025/6/9 上午 11:26:15"/>
  <p:tag name="CHARTTYPE" val="G"/>
  <p:tag name="WORKBOOKFILENAME" val="C:\Users\Peter.Tsai\Documents\週報\大中票券債券市場展望雙週報20250609.pptx"/>
  <p:tag name="WORKSHEETNAME" val="C:\Users\Peter.Tsai\Documents\週報\大中票券債券市場展望雙週報20250609.pptx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5"/>
  <p:tag name="RANGENAME" val="&lt;_bbchartsh_NzNGREQzNUYxRTc2NENEQU&gt;"/>
  <p:tag name="TYPENAME" val="BloombergGChartBMPType"/>
  <p:tag name="FILETIMESTAMP" val="2025/6/9 上午 11:25:51"/>
  <p:tag name="TAGTIMESTAMP" val="2025/6/9 上午 11:25:51"/>
  <p:tag name="CHARTTYPE" val="G"/>
  <p:tag name="WORKBOOKFILENAME" val="C:\Users\Peter.Tsai\Documents\週報\大中票券債券市場展望雙週報20250609.pptx"/>
  <p:tag name="WORKSHEETNAME" val="C:\Users\Peter.Tsai\Documents\週報\大中票券債券市場展望雙週報20250609.pptx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6"/>
  <p:tag name="RANGENAME" val="&lt;_bbchartsh_NDY4Mzc0RUFENEM2NDcyMz&gt;"/>
  <p:tag name="TYPENAME" val="BloombergGChartBMPType"/>
  <p:tag name="FILETIMESTAMP" val="2025/6/9 上午 11:26:03"/>
  <p:tag name="TAGTIMESTAMP" val="2025/6/9 上午 11:26:03"/>
  <p:tag name="CHARTTYPE" val="GC"/>
  <p:tag name="WORKBOOKFILENAME" val="C:\Users\Peter.Tsai\Documents\週報\大中票券債券市場展望雙週報20250609.pptx"/>
  <p:tag name="WORKSHEETNAME" val="C:\Users\Peter.Tsai\Documents\週報\大中票券債券市場展望雙週報20250609.pptx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7"/>
  <p:tag name="RANGENAME" val="&lt;_bbchartsh_NzdCOEZDQUVFNEQ0NDdERk&gt;"/>
  <p:tag name="TYPENAME" val="BloombergGChartBMPType"/>
  <p:tag name="FILETIMESTAMP" val="2025/6/9 上午 11:26:10"/>
  <p:tag name="TAGTIMESTAMP" val="2025/6/9 上午 11:26:10"/>
  <p:tag name="CHARTTYPE" val="G"/>
  <p:tag name="WORKBOOKFILENAME" val="C:\Users\Peter.Tsai\Documents\週報\大中票券債券市場展望雙週報20250609.pptx"/>
  <p:tag name="WORKSHEETNAME" val="C:\Users\Peter.Tsai\Documents\週報\大中票券債券市場展望雙週報20250609.pptx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5"/>
  <p:tag name="RANGENAME" val="&lt;_bbchartsh_MDc0NjEwRDZGNkUyNDQ0Rk&gt;"/>
  <p:tag name="TYPENAME" val="BloombergGChartBMPType"/>
  <p:tag name="FILETIMESTAMP" val="2025/6/9 上午 11:25:50"/>
  <p:tag name="TAGTIMESTAMP" val="2025/6/9 上午 11:25:50"/>
  <p:tag name="CHARTTYPE" val="G"/>
  <p:tag name="WORKBOOKFILENAME" val="C:\Users\Peter.Tsai\Documents\週報\大中票券債券市場展望雙週報20250609.pptx"/>
  <p:tag name="WORKSHEETNAME" val="C:\Users\Peter.Tsai\Documents\週報\大中票券債券市場展望雙週報20250609.ppt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18"/>
  <p:tag name="RANGENAME" val="&lt;_bbchartsh_MzBCNDY1RkQ0RDFCNEFGMk&gt;"/>
  <p:tag name="TYPENAME" val="BloombergGChartBMPType"/>
  <p:tag name="FILETIMESTAMP" val="2025/6/9 上午 11:26:05"/>
  <p:tag name="TAGTIMESTAMP" val="2025/6/9 上午 11:26:05"/>
  <p:tag name="CHARTTYPE" val="G"/>
  <p:tag name="WORKBOOKFILENAME" val="C:\Users\Peter.Tsai\Documents\週報\大中票券債券市場展望雙週報20250609.pptx"/>
  <p:tag name="WORKSHEETNAME" val="C:\Users\Peter.Tsai\Documents\週報\大中票券債券市場展望雙週報20250609.pptx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WNERSUUID" val="20979866"/>
  <p:tag name="GCHARTNUMBER" val="22"/>
  <p:tag name="RANGENAME" val="&lt;_bbchartsh_OUE2MzVGMkNFOUZGNDkzOT&gt;"/>
  <p:tag name="TYPENAME" val="BloombergGChartBMPType"/>
  <p:tag name="FILETIMESTAMP" val="2025/6/9 上午 11:26:15"/>
  <p:tag name="TAGTIMESTAMP" val="2025/6/9 上午 11:26:15"/>
  <p:tag name="CHARTTYPE" val="G"/>
  <p:tag name="WORKBOOKFILENAME" val="C:\Users\Peter.Tsai\Documents\週報\大中票券債券市場展望雙週報20250609.pptx"/>
  <p:tag name="WORKSHEETNAME" val="C:\Users\Peter.Tsai\Documents\週報\大中票券債券市場展望雙週報20250609.pptx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龍騰四海">
  <a:themeElements>
    <a:clrScheme name="龍騰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龍騰四海">
      <a:majorFont>
        <a:latin typeface="Maiandra GD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중고딕"/>
        <a:font script="Hans" typeface="隶书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Ｐ明朝"/>
        <a:font script="Hang" typeface="HY견명조"/>
        <a:font script="Hans" typeface="华文楷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龍騰四海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hueMod val="100000"/>
                <a:satMod val="250000"/>
              </a:schemeClr>
            </a:gs>
            <a:gs pos="75000">
              <a:schemeClr val="phClr">
                <a:tint val="80000"/>
                <a:shade val="100000"/>
                <a:hueMod val="100000"/>
                <a:satMod val="375000"/>
              </a:schemeClr>
            </a:gs>
            <a:gs pos="100000">
              <a:schemeClr val="phClr">
                <a:tint val="50000"/>
                <a:shade val="100000"/>
                <a:hueMod val="100000"/>
                <a:satMod val="5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50000"/>
                <a:hueMod val="100000"/>
                <a:satMod val="100000"/>
              </a:schemeClr>
              <a:schemeClr val="phClr">
                <a:tint val="100000"/>
                <a:shade val="75000"/>
                <a:hueMod val="100000"/>
                <a:satMod val="100000"/>
              </a:schemeClr>
            </a:duotone>
          </a:blip>
          <a:tile tx="0" ty="0" sx="50000" sy="50000" flip="none" algn="ctr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</a:effectLst>
          <a:scene3d>
            <a:camera prst="orthographicFront" fov="0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2700" h="12700" prst="relaxedInset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glow>
              <a:schemeClr val="phClr">
                <a:tint val="100000"/>
                <a:shade val="100000"/>
                <a:hueMod val="100000"/>
                <a:satMod val="100000"/>
              </a:schemeClr>
            </a:glow>
            <a:outerShdw blurRad="44450" dist="50800" dir="3300000" sx="99000" sy="99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contrasting" dir="tl">
              <a:rot lat="0" lon="0" rev="14220000"/>
            </a:lightRig>
          </a:scene3d>
          <a:sp3d prstMaterial="dkEdge">
            <a:bevelT w="63500" h="63500"/>
            <a:bevelB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bg1">
                <a:tint val="100000"/>
                <a:shade val="100000"/>
                <a:hueMod val="100000"/>
                <a:satMod val="150000"/>
              </a:schemeClr>
            </a:gs>
            <a:gs pos="55000">
              <a:schemeClr val="bg1">
                <a:tint val="100000"/>
                <a:shade val="90000"/>
                <a:hueMod val="100000"/>
                <a:satMod val="375000"/>
              </a:schemeClr>
            </a:gs>
            <a:gs pos="100000">
              <a:schemeClr val="phClr">
                <a:tint val="88000"/>
                <a:shade val="100000"/>
                <a:hueMod val="100000"/>
                <a:satMod val="500000"/>
              </a:schemeClr>
            </a:gs>
          </a:gsLst>
          <a:lin ang="5400000" scaled="1"/>
        </a:gradFill>
        <a:blipFill>
          <a:blip xmlns:r="http://schemas.openxmlformats.org/officeDocument/2006/relationships" r:embed="rId2">
            <a:duotone>
              <a:schemeClr val="phClr">
                <a:shade val="30000"/>
                <a:satMod val="555000"/>
              </a:schemeClr>
              <a:schemeClr val="phClr">
                <a:tint val="96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BBSettings xmlns="http://schemas.bloomberg.com/settings/1.0">
  <Item name="DocumentId_Charts">{EB7E0EF9-FC3A-44C4-B219-9837EC33189C}</Item>
  <Item xmlns="" name="ShapesMap_Charts">{"{EB7E0EF9-FC3A-44C4-B219-9837EC33189C}":{"256":{},"257":{},"258":{},"259":{},"260":{},"261":{},"262":{},"263":{},"264":{},"266":{},"267":{},"268":{},"270":{},"271":{},"272":{},"273":{},"274":{},"275":{}}}</Item>
</BBSettings>
</file>

<file path=customXml/itemProps1.xml><?xml version="1.0" encoding="utf-8"?>
<ds:datastoreItem xmlns:ds="http://schemas.openxmlformats.org/officeDocument/2006/customXml" ds:itemID="{BD76EAD6-C504-46EE-ADDD-4B555C7A54D7}">
  <ds:schemaRefs>
    <ds:schemaRef ds:uri="http://schemas.bloomberg.com/settings/1.0"/>
    <ds:schemaRef ds:uri="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Dragon</Template>
  <TotalTime>13241</TotalTime>
  <Words>481</Words>
  <Application>Microsoft Office PowerPoint</Application>
  <PresentationFormat>如螢幕大小 (4:3)</PresentationFormat>
  <Paragraphs>22</Paragraphs>
  <Slides>17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4" baseType="lpstr">
      <vt:lpstr>標楷體</vt:lpstr>
      <vt:lpstr>Arial</vt:lpstr>
      <vt:lpstr>Cambria</vt:lpstr>
      <vt:lpstr>Maiandra GD</vt:lpstr>
      <vt:lpstr>Wingdings 2</vt:lpstr>
      <vt:lpstr>龍騰四海</vt:lpstr>
      <vt:lpstr>Worksheet</vt:lpstr>
      <vt:lpstr>大中票券債券市場展望雙週報</vt:lpstr>
      <vt:lpstr>市場回顧</vt:lpstr>
      <vt:lpstr>歐債十年期利率走勢圖</vt:lpstr>
      <vt:lpstr>美債十年期利率走勢圖</vt:lpstr>
      <vt:lpstr>日債十年期利率走勢圖</vt:lpstr>
      <vt:lpstr>台債十年期利率走勢圖</vt:lpstr>
      <vt:lpstr>主要國家殖利率曲線</vt:lpstr>
      <vt:lpstr>原物料指數</vt:lpstr>
      <vt:lpstr>美國GDP成長率</vt:lpstr>
      <vt:lpstr>密大消費信心</vt:lpstr>
      <vt:lpstr>美國個人消費支出核心平減指數 經季調(年比)</vt:lpstr>
      <vt:lpstr>美國就業情況</vt:lpstr>
      <vt:lpstr>美國非農就業人數</vt:lpstr>
      <vt:lpstr>美國新屋及成屋銷售</vt:lpstr>
      <vt:lpstr>ISM指數</vt:lpstr>
      <vt:lpstr>經濟數據預報</vt:lpstr>
      <vt:lpstr>市場展望</vt:lpstr>
    </vt:vector>
  </TitlesOfParts>
  <Company>大中票券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大中票券債券市場展望雙週報</dc:title>
  <dc:creator>peter</dc:creator>
  <cp:lastModifiedBy>資本市場部債券科資深副理 - 蔡秉寰</cp:lastModifiedBy>
  <cp:revision>342</cp:revision>
  <dcterms:created xsi:type="dcterms:W3CDTF">2018-04-19T05:44:13Z</dcterms:created>
  <dcterms:modified xsi:type="dcterms:W3CDTF">2025-06-09T09:27:49Z</dcterms:modified>
</cp:coreProperties>
</file>