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70" r:id="rId11"/>
    <p:sldId id="264" r:id="rId12"/>
    <p:sldId id="271" r:id="rId13"/>
    <p:sldId id="266" r:id="rId14"/>
    <p:sldId id="273" r:id="rId15"/>
    <p:sldId id="272" r:id="rId16"/>
    <p:sldId id="274" r:id="rId17"/>
    <p:sldId id="267" r:id="rId18"/>
    <p:sldId id="268" r:id="rId19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1173157"/>
            <a:ext cx="7772400" cy="1470025"/>
          </a:xfrm>
        </p:spPr>
        <p:txBody>
          <a:bodyPr anchor="b"/>
          <a:lstStyle>
            <a:lvl1pPr algn="l">
              <a:defRPr sz="4800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687716" y="2643182"/>
            <a:ext cx="6670366" cy="1752600"/>
          </a:xfrm>
        </p:spPr>
        <p:txBody>
          <a:bodyPr/>
          <a:lstStyle>
            <a:lvl1pPr marL="0" indent="0" algn="l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zh-TW" altLang="en-US"/>
              <a:t>按一下以編輯母片副標題樣式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2026/1/5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2026/1/5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7143768" y="274639"/>
            <a:ext cx="1543032" cy="5851525"/>
          </a:xfrm>
        </p:spPr>
        <p:txBody>
          <a:bodyPr vert="eaVert"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61513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2026/1/5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2026/1/5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800" y="2924181"/>
            <a:ext cx="7772400" cy="1362075"/>
          </a:xfrm>
        </p:spPr>
        <p:txBody>
          <a:bodyPr anchor="t"/>
          <a:lstStyle>
            <a:lvl1pPr algn="l">
              <a:defRPr sz="4400" b="0" cap="all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85800" y="1428747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2026/1/5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2026/1/5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2026/1/5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2026/1/5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2026/1/5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0382" y="1071546"/>
            <a:ext cx="5111750" cy="50497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5679083" y="1071546"/>
            <a:ext cx="3008313" cy="34290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2026/1/5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5" y="285728"/>
            <a:ext cx="8230993" cy="696626"/>
          </a:xfrm>
        </p:spPr>
        <p:txBody>
          <a:bodyPr anchor="ctr"/>
          <a:lstStyle>
            <a:lvl1pPr algn="ctr">
              <a:defRPr sz="3600" b="0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001024" y="642918"/>
            <a:ext cx="785818" cy="4572032"/>
          </a:xfrm>
        </p:spPr>
        <p:txBody>
          <a:bodyPr vert="eaVert" anchor="ctr"/>
          <a:lstStyle>
            <a:lvl1pPr algn="l">
              <a:defRPr sz="2400" b="0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442922" y="541340"/>
            <a:ext cx="6415094" cy="5459428"/>
          </a:xfrm>
          <a:prstGeom prst="roundRect">
            <a:avLst>
              <a:gd name="adj" fmla="val 4800"/>
            </a:avLst>
          </a:prstGeom>
          <a:solidFill>
            <a:schemeClr val="accent1">
              <a:tint val="20000"/>
            </a:schemeClr>
          </a:solidFill>
          <a:ln w="38100">
            <a:gradFill flip="none" rotWithShape="1">
              <a:gsLst>
                <a:gs pos="0">
                  <a:schemeClr val="accent1">
                    <a:alpha val="50000"/>
                  </a:schemeClr>
                </a:gs>
                <a:gs pos="100000">
                  <a:schemeClr val="accent1">
                    <a:tint val="20000"/>
                  </a:schemeClr>
                </a:gs>
              </a:gsLst>
              <a:lin ang="16200000" scaled="1"/>
              <a:tileRect/>
            </a:gradFill>
          </a:ln>
          <a:effectLst>
            <a:outerShdw blurRad="76200" dist="38100" dir="5400000" sx="100500" sy="100500" algn="tl" rotWithShape="0">
              <a:srgbClr val="000000">
                <a:alpha val="50000"/>
              </a:srgb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zh-TW" altLang="en-US"/>
              <a:t>按一下圖示以新增圖片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7072330" y="1000108"/>
            <a:ext cx="914368" cy="4214842"/>
          </a:xfrm>
        </p:spPr>
        <p:txBody>
          <a:bodyPr vert="eaVert" anchor="ctr"/>
          <a:lstStyle>
            <a:lvl1pPr marL="0" indent="0" algn="ctr">
              <a:buNone/>
              <a:defRPr sz="1400"/>
            </a:lvl1pPr>
            <a:lvl2pPr marL="457200" indent="0" algn="ctr">
              <a:buNone/>
              <a:defRPr sz="1200"/>
            </a:lvl2pPr>
            <a:lvl3pPr marL="914400" indent="0" algn="ctr">
              <a:buNone/>
              <a:defRPr sz="1000"/>
            </a:lvl3pPr>
            <a:lvl4pPr marL="1371600" indent="0" algn="ctr">
              <a:buNone/>
              <a:defRPr sz="900"/>
            </a:lvl4pPr>
            <a:lvl5pPr marL="1828800" indent="0" algn="ctr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2026/1/5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/>
          <p:cNvPicPr>
            <a:picLocks noChangeAspect="1"/>
          </p:cNvPicPr>
          <p:nvPr/>
        </p:nvPicPr>
        <p:blipFill>
          <a:blip r:embed="rId13">
            <a:duotone>
              <a:schemeClr val="accent1"/>
              <a:srgbClr val="FFFFFF"/>
            </a:duotone>
            <a:lum bright="12000" contrast="40000"/>
          </a:blip>
          <a:stretch>
            <a:fillRect/>
          </a:stretch>
        </p:blipFill>
        <p:spPr>
          <a:xfrm>
            <a:off x="6667809" y="4915143"/>
            <a:ext cx="2476191" cy="1942857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矩形 9"/>
          <p:cNvSpPr/>
          <p:nvPr/>
        </p:nvSpPr>
        <p:spPr>
          <a:xfrm>
            <a:off x="0" y="0"/>
            <a:ext cx="9144000" cy="7143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50000"/>
                  <a:hueMod val="100000"/>
                  <a:satMod val="250000"/>
                  <a:alpha val="0"/>
                </a:schemeClr>
              </a:gs>
              <a:gs pos="75000">
                <a:schemeClr val="accent1">
                  <a:tint val="80000"/>
                  <a:shade val="100000"/>
                  <a:hueMod val="100000"/>
                  <a:satMod val="375000"/>
                  <a:alpha val="20000"/>
                </a:schemeClr>
              </a:gs>
              <a:gs pos="100000">
                <a:schemeClr val="accent1">
                  <a:tint val="50000"/>
                  <a:shade val="100000"/>
                  <a:hueMod val="100000"/>
                  <a:satMod val="500000"/>
                </a:schemeClr>
              </a:gs>
            </a:gsLst>
            <a:lin ang="18900000" scaled="1"/>
            <a:tileRect/>
          </a:gradFill>
          <a:ln w="12700" cap="rnd" cmpd="sng" algn="ctr">
            <a:noFill/>
            <a:prstDash val="soli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0" y="40951"/>
            <a:ext cx="4572000" cy="7143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50000"/>
                  <a:hueMod val="100000"/>
                  <a:satMod val="250000"/>
                  <a:alpha val="0"/>
                </a:schemeClr>
              </a:gs>
              <a:gs pos="75000">
                <a:schemeClr val="accent1">
                  <a:tint val="80000"/>
                  <a:shade val="100000"/>
                  <a:hueMod val="100000"/>
                  <a:satMod val="375000"/>
                  <a:alpha val="5000"/>
                </a:schemeClr>
              </a:gs>
              <a:gs pos="100000">
                <a:schemeClr val="accent1">
                  <a:tint val="50000"/>
                  <a:shade val="100000"/>
                  <a:hueMod val="100000"/>
                  <a:satMod val="500000"/>
                  <a:alpha val="60000"/>
                </a:schemeClr>
              </a:gs>
            </a:gsLst>
            <a:lin ang="8100000" scaled="1"/>
            <a:tileRect/>
          </a:gradFill>
          <a:ln w="12700" cap="rnd" cmpd="sng" algn="ctr">
            <a:noFill/>
            <a:prstDash val="solid"/>
          </a:ln>
          <a:effectLst>
            <a:glow>
              <a:schemeClr val="accent1">
                <a:tint val="100000"/>
                <a:shade val="100000"/>
                <a:hueMod val="100000"/>
                <a:satMod val="100000"/>
              </a:schemeClr>
            </a:glow>
            <a:softEdge rad="127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14">
            <a:duotone>
              <a:schemeClr val="accent1"/>
              <a:srgbClr val="FFFFFF"/>
            </a:duotone>
            <a:lum bright="35000" contrast="40000"/>
          </a:blip>
          <a:stretch>
            <a:fillRect/>
          </a:stretch>
        </p:blipFill>
        <p:spPr>
          <a:xfrm>
            <a:off x="0" y="6420445"/>
            <a:ext cx="9144000" cy="437555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  <a:p>
            <a:pPr lvl="1" eaLnBrk="1" latinLnBrk="0" hangingPunct="1"/>
            <a:r>
              <a:rPr kumimoji="0" lang="zh-TW" altLang="en-US"/>
              <a:t>第二層</a:t>
            </a:r>
          </a:p>
          <a:p>
            <a:pPr lvl="2" eaLnBrk="1" latinLnBrk="0" hangingPunct="1"/>
            <a:r>
              <a:rPr kumimoji="0" lang="zh-TW" altLang="en-US"/>
              <a:t>第三層</a:t>
            </a:r>
          </a:p>
          <a:p>
            <a:pPr lvl="3" eaLnBrk="1" latinLnBrk="0" hangingPunct="1"/>
            <a:r>
              <a:rPr kumimoji="0" lang="zh-TW" altLang="en-US"/>
              <a:t>第四層</a:t>
            </a:r>
          </a:p>
          <a:p>
            <a:pPr lvl="4" eaLnBrk="1" latinLnBrk="0" hangingPunct="1"/>
            <a:r>
              <a:rPr kumimoji="0"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l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EEF9B4-39E0-4E77-B419-5BDFE626C356}" type="datetimeFigureOut">
              <a:rPr lang="zh-TW" altLang="en-US" smtClean="0"/>
              <a:t>2026/1/5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rtlCol="0" anchor="ctr"/>
          <a:lstStyle>
            <a:lvl1pPr algn="ctr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r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latinLnBrk="0" hangingPunct="1">
        <a:defRPr kumimoji="0">
          <a:solidFill>
            <a:schemeClr val="tx2"/>
          </a:solidFill>
        </a:defRPr>
      </a:lvl2pPr>
      <a:lvl3pPr eaLnBrk="1" latinLnBrk="0" hangingPunct="1">
        <a:defRPr kumimoji="0">
          <a:solidFill>
            <a:schemeClr val="tx2"/>
          </a:solidFill>
        </a:defRPr>
      </a:lvl3pPr>
      <a:lvl4pPr eaLnBrk="1" latinLnBrk="0" hangingPunct="1">
        <a:defRPr kumimoji="0">
          <a:solidFill>
            <a:schemeClr val="tx2"/>
          </a:solidFill>
        </a:defRPr>
      </a:lvl4pPr>
      <a:lvl5pPr eaLnBrk="1" latinLnBrk="0" hangingPunct="1">
        <a:defRPr kumimoji="0">
          <a:solidFill>
            <a:schemeClr val="tx2"/>
          </a:solidFill>
        </a:defRPr>
      </a:lvl5pPr>
      <a:lvl6pPr eaLnBrk="1" latinLnBrk="0" hangingPunct="1">
        <a:defRPr kumimoji="0">
          <a:solidFill>
            <a:schemeClr val="tx2"/>
          </a:solidFill>
        </a:defRPr>
      </a:lvl6pPr>
      <a:lvl7pPr eaLnBrk="1" latinLnBrk="0" hangingPunct="1">
        <a:defRPr kumimoji="0">
          <a:solidFill>
            <a:schemeClr val="tx2"/>
          </a:solidFill>
        </a:defRPr>
      </a:lvl7pPr>
      <a:lvl8pPr eaLnBrk="1" latinLnBrk="0" hangingPunct="1">
        <a:defRPr kumimoji="0">
          <a:solidFill>
            <a:schemeClr val="tx2"/>
          </a:solidFill>
        </a:defRPr>
      </a:lvl8pPr>
      <a:lvl9pPr eaLnBrk="1" latinLnBrk="0" hangingPunct="1">
        <a:defRPr kumimoji="0">
          <a:solidFill>
            <a:schemeClr val="tx2"/>
          </a:solidFill>
        </a:defRPr>
      </a:lvl9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50000"/>
        <a:buFont typeface="Wingdings 2"/>
        <a:buChar char="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2"/>
        </a:buClr>
        <a:buSzPct val="50000"/>
        <a:buFont typeface="Wingdings 2"/>
        <a:buChar char="³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3"/>
        </a:buClr>
        <a:buSzPct val="60000"/>
        <a:buFont typeface="Wingdings 2"/>
        <a:buChar char="®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5"/>
        </a:buClr>
        <a:buSzPct val="45000"/>
        <a:buFont typeface="Wingdings 2"/>
        <a:buChar char="¯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6"/>
        </a:buClr>
        <a:buFont typeface="Wingdings 2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file:///C:\blp\API\Office%20Tools\GExport__bbchartsh_MzBCNDY1RkQ0RDFCNEFGMk_2026_1_5_15_13_38_8.bmp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file:///C:\blp\API\Office%20Tools\GExport__bbchartsh_OUE2MzVGMkNFOUZGNDkzOT_2026_1_5_15_13_45_9.bmp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4" Type="http://schemas.openxmlformats.org/officeDocument/2006/relationships/image" Target="file:///C:\blp\API\Office%20Tools\GExport__bbchartsh_RjZFMEU0MUQ5RkRENDMyOU_2026_1_5_15_13_28_10.bmp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4" Type="http://schemas.openxmlformats.org/officeDocument/2006/relationships/image" Target="file:///C:\blp\API\Office%20Tools\GExport__bbchartsh_MTBCMzAxRDYzNDBENEQ5MT_2026_1_5_15_13_39_11.bmp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4" Type="http://schemas.openxmlformats.org/officeDocument/2006/relationships/image" Target="file:///C:\blp\API\Office%20Tools\GExport__bbchartsh_RDhGRUUwNzRFNkE3NDcxM0_2026_1_5_15_13_47_12.bmp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4" Type="http://schemas.openxmlformats.org/officeDocument/2006/relationships/image" Target="file:///C:\blp\API\Office%20Tools\GExport__bbchartsh_RTYyMkFENzYwODY5NDM2ND_2026_1_5_15_13_53_13.bmp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package" Target="../embeddings/Microsoft_Excel_Worksheet.xlsx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file:///C:\blp\API\Office%20Tools\GExport__bbchartsh_QkQxRTdGQzIyMDAxNEExOT_2026_1_5_15_13_28_1.bmp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file:///C:\blp\API\Office%20Tools\GExport__bbchartsh_QUJBNkQzQTM0NDNCNDA4NT_2026_1_5_15_13_39_2.bmp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file:///C:\blp\API\Office%20Tools\GExport__bbchartsh_NkVBMjFBM0RBODJENDEzNE_2026_1_5_15_13_47_3.bmp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file:///C:\blp\API\Office%20Tools\GExport__bbchartsh_NzNGREQzNUYxRTc2NENEQU_2026_1_5_15_13_28_4.bmp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file:///C:\blp\API\Office%20Tools\GExport__bbchartsh_NDY4Mzc0RUFENEM2NDcyMz_2026_1_5_15_13_43_5.bmp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file:///C:\blp\API\Office%20Tools\GExport__bbchartsh_NzdCOEZDQUVFNEQ0NDdERk_2026_1_5_15_13_48_6.bmp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file:///C:\blp\API\Office%20Tools\GExport__bbchartsh_MDc0NjEwRDZGNkUyNDQ0Rk_2026_1_5_15_13_26_7.bmp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/>
              <a:t>大中票券債券市場展望雙週報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TW" dirty="0"/>
              <a:t>2026/01/05</a:t>
            </a:r>
          </a:p>
          <a:p>
            <a:r>
              <a:rPr lang="en-US" altLang="zh-TW" dirty="0"/>
              <a:t>Peter Tsai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2133776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密大消費信心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G 18">
            <a:extLst>
              <a:ext uri="{FF2B5EF4-FFF2-40B4-BE49-F238E27FC236}">
                <a16:creationId xmlns:a16="http://schemas.microsoft.com/office/drawing/2014/main" id="{3F745CE1-2896-09C5-8AD5-99718AC409EA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412776"/>
            <a:ext cx="8640960" cy="525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2921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/>
              <a:t>美國個人消費支出核心平減指數 經季調</a:t>
            </a:r>
            <a:r>
              <a:rPr lang="en-US" altLang="zh-TW" dirty="0"/>
              <a:t>(</a:t>
            </a:r>
            <a:r>
              <a:rPr lang="zh-TW" altLang="en-US" dirty="0"/>
              <a:t>年比</a:t>
            </a:r>
            <a:r>
              <a:rPr lang="en-US" altLang="zh-TW" dirty="0"/>
              <a:t>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G 22">
            <a:extLst>
              <a:ext uri="{FF2B5EF4-FFF2-40B4-BE49-F238E27FC236}">
                <a16:creationId xmlns:a16="http://schemas.microsoft.com/office/drawing/2014/main" id="{69164D07-07E0-5FE7-2D83-07FCE4530F6E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556792"/>
            <a:ext cx="8784976" cy="511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5560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美國就業情況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6" name="G 9">
            <a:extLst>
              <a:ext uri="{FF2B5EF4-FFF2-40B4-BE49-F238E27FC236}">
                <a16:creationId xmlns:a16="http://schemas.microsoft.com/office/drawing/2014/main" id="{9C16257A-E2D8-B31C-5ACD-BC61F6EB623F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38" y="1412776"/>
            <a:ext cx="8887657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0590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美國非農就業人數</a:t>
            </a:r>
          </a:p>
        </p:txBody>
      </p:sp>
      <p:pic>
        <p:nvPicPr>
          <p:cNvPr id="7" name="G 20">
            <a:extLst>
              <a:ext uri="{FF2B5EF4-FFF2-40B4-BE49-F238E27FC236}">
                <a16:creationId xmlns:a16="http://schemas.microsoft.com/office/drawing/2014/main" id="{4F98FB5D-8525-A435-8F73-449E53A3B0F0}"/>
              </a:ext>
            </a:extLst>
          </p:cNvPr>
          <p:cNvPicPr>
            <a:picLocks noGrp="1"/>
          </p:cNvPicPr>
          <p:nvPr>
            <p:ph idx="1"/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484784"/>
            <a:ext cx="8589640" cy="4958011"/>
          </a:xfrm>
        </p:spPr>
      </p:pic>
    </p:spTree>
    <p:extLst>
      <p:ext uri="{BB962C8B-B14F-4D97-AF65-F5344CB8AC3E}">
        <p14:creationId xmlns:p14="http://schemas.microsoft.com/office/powerpoint/2010/main" val="28590179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美國新屋及成屋銷售</a:t>
            </a:r>
          </a:p>
        </p:txBody>
      </p:sp>
      <p:pic>
        <p:nvPicPr>
          <p:cNvPr id="7" name="G 24">
            <a:extLst>
              <a:ext uri="{FF2B5EF4-FFF2-40B4-BE49-F238E27FC236}">
                <a16:creationId xmlns:a16="http://schemas.microsoft.com/office/drawing/2014/main" id="{2FB56DFA-8F61-C378-EC82-32EB6625DD68}"/>
              </a:ext>
            </a:extLst>
          </p:cNvPr>
          <p:cNvPicPr>
            <a:picLocks noGrp="1"/>
          </p:cNvPicPr>
          <p:nvPr>
            <p:ph idx="1"/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340768"/>
            <a:ext cx="8712968" cy="5112568"/>
          </a:xfrm>
        </p:spPr>
      </p:pic>
    </p:spTree>
    <p:extLst>
      <p:ext uri="{BB962C8B-B14F-4D97-AF65-F5344CB8AC3E}">
        <p14:creationId xmlns:p14="http://schemas.microsoft.com/office/powerpoint/2010/main" val="9912537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ISM</a:t>
            </a:r>
            <a:r>
              <a:rPr lang="zh-TW" altLang="en-US" dirty="0"/>
              <a:t>指數</a:t>
            </a:r>
          </a:p>
        </p:txBody>
      </p:sp>
      <p:pic>
        <p:nvPicPr>
          <p:cNvPr id="7" name="G 21">
            <a:extLst>
              <a:ext uri="{FF2B5EF4-FFF2-40B4-BE49-F238E27FC236}">
                <a16:creationId xmlns:a16="http://schemas.microsoft.com/office/drawing/2014/main" id="{74E6F98F-3D83-53EC-9EC6-F562B937FB76}"/>
              </a:ext>
            </a:extLst>
          </p:cNvPr>
          <p:cNvPicPr>
            <a:picLocks noGrp="1"/>
          </p:cNvPicPr>
          <p:nvPr>
            <p:ph idx="1"/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556792"/>
            <a:ext cx="8424936" cy="5040560"/>
          </a:xfrm>
        </p:spPr>
      </p:pic>
    </p:spTree>
    <p:extLst>
      <p:ext uri="{BB962C8B-B14F-4D97-AF65-F5344CB8AC3E}">
        <p14:creationId xmlns:p14="http://schemas.microsoft.com/office/powerpoint/2010/main" val="7653305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76212"/>
            <a:ext cx="8229600" cy="1143000"/>
          </a:xfrm>
        </p:spPr>
        <p:txBody>
          <a:bodyPr/>
          <a:lstStyle/>
          <a:p>
            <a:r>
              <a:rPr lang="zh-TW" altLang="en-US" dirty="0"/>
              <a:t>經濟數據預報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graphicFrame>
        <p:nvGraphicFramePr>
          <p:cNvPr id="5" name="物件 4">
            <a:extLst>
              <a:ext uri="{FF2B5EF4-FFF2-40B4-BE49-F238E27FC236}">
                <a16:creationId xmlns:a16="http://schemas.microsoft.com/office/drawing/2014/main" id="{2EF59A80-33CA-F2EA-D5E9-2C472BEA0F1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5776192"/>
              </p:ext>
            </p:extLst>
          </p:nvPr>
        </p:nvGraphicFramePr>
        <p:xfrm>
          <a:off x="457200" y="1118295"/>
          <a:ext cx="8229600" cy="55962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7915343" imgH="6295880" progId="Excel.Sheet.12">
                  <p:embed/>
                </p:oleObj>
              </mc:Choice>
              <mc:Fallback>
                <p:oleObj name="Worksheet" r:id="rId2" imgW="7915343" imgH="629588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57200" y="1118295"/>
                        <a:ext cx="8229600" cy="55962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230555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市場展望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472608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70000"/>
              </a:lnSpc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從利率走勢看，美債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利率月線已轉為上行，季線則趨平，走勢目前呈現橫盤整理格局。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170000"/>
              </a:lnSpc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經濟數據方面，即將公布台灣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12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CPI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數據。美國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12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月非農就業報告，美國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12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ISM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製造業指數與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12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ISM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服務業指數。美國方面，目前數據顯示經濟前景不差，但因聯準會主席即將更換，猜測有額外降息機會，導致利率陷於盤整。台債市場，除受到美債利率走勢影響外，雖然第一季的發債金額小於到期金額，但未來國防預算若增加，可能會提高債券供給之疑慮，令交易商保守以對。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5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年期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IRS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利率偏高檔整理，多次在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2.0%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附近測試。債券操作上，台債可先觀望，美元債伺機調整存續期間。</a:t>
            </a:r>
          </a:p>
        </p:txBody>
      </p:sp>
    </p:spTree>
    <p:extLst>
      <p:ext uri="{BB962C8B-B14F-4D97-AF65-F5344CB8AC3E}">
        <p14:creationId xmlns:p14="http://schemas.microsoft.com/office/powerpoint/2010/main" val="15483010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市場回顧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23528" y="1600200"/>
            <a:ext cx="8496944" cy="4925144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60000"/>
              </a:lnSpc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最近二週，美債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利率走勢主要呈現區間整理格局。主要因為年底期間，交易不熱絡且較無重量數據影響。上週五收在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4.1907%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。台債市場等殖系統近期交易清淡，惟受到美債偏高整理影響，債市氣氛較為偏空，上週五利率上漲。面對公債籌碼可能增加的疑慮，交易商追價心態保守。上週收盤，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利率收在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1.40%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33467485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歐債十年期利率走勢圖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6" name="G 12">
            <a:extLst>
              <a:ext uri="{FF2B5EF4-FFF2-40B4-BE49-F238E27FC236}">
                <a16:creationId xmlns:a16="http://schemas.microsoft.com/office/drawing/2014/main" id="{4EA99050-DDB1-5DFD-7A5F-114EABCAB960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340768"/>
            <a:ext cx="8568952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7779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美債十年期利率走勢圖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G 13">
            <a:extLst>
              <a:ext uri="{FF2B5EF4-FFF2-40B4-BE49-F238E27FC236}">
                <a16:creationId xmlns:a16="http://schemas.microsoft.com/office/drawing/2014/main" id="{6856EB63-2E0F-A631-1D7E-2A9FC43783DB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82762"/>
            <a:ext cx="8640960" cy="54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5626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日債十年期利率走勢圖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G 14">
            <a:extLst>
              <a:ext uri="{FF2B5EF4-FFF2-40B4-BE49-F238E27FC236}">
                <a16:creationId xmlns:a16="http://schemas.microsoft.com/office/drawing/2014/main" id="{25456FAB-08DB-62BC-D3FB-AA4B715E4D6D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412776"/>
            <a:ext cx="8856984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6562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台債十年期利率走勢圖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G 15">
            <a:extLst>
              <a:ext uri="{FF2B5EF4-FFF2-40B4-BE49-F238E27FC236}">
                <a16:creationId xmlns:a16="http://schemas.microsoft.com/office/drawing/2014/main" id="{71A1448F-1438-FED3-C276-908343EB76D8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96752"/>
            <a:ext cx="8928992" cy="554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4091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主要國家殖利率曲線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6" name="G 16">
            <a:extLst>
              <a:ext uri="{FF2B5EF4-FFF2-40B4-BE49-F238E27FC236}">
                <a16:creationId xmlns:a16="http://schemas.microsoft.com/office/drawing/2014/main" id="{18E8DEED-66D4-1C40-A03C-EE07F2E693FF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268760"/>
            <a:ext cx="8784976" cy="54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3446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原物料指數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G 17">
            <a:extLst>
              <a:ext uri="{FF2B5EF4-FFF2-40B4-BE49-F238E27FC236}">
                <a16:creationId xmlns:a16="http://schemas.microsoft.com/office/drawing/2014/main" id="{FAFEA424-DA74-2ED4-9D76-422D38F13F86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1484784"/>
            <a:ext cx="8909496" cy="5238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4355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美國</a:t>
            </a:r>
            <a:r>
              <a:rPr lang="en-US" altLang="zh-TW" dirty="0"/>
              <a:t>GDP</a:t>
            </a:r>
            <a:r>
              <a:rPr lang="zh-TW" altLang="en-US" dirty="0"/>
              <a:t>成長率</a:t>
            </a:r>
          </a:p>
        </p:txBody>
      </p:sp>
      <p:pic>
        <p:nvPicPr>
          <p:cNvPr id="7" name="G 25">
            <a:extLst>
              <a:ext uri="{FF2B5EF4-FFF2-40B4-BE49-F238E27FC236}">
                <a16:creationId xmlns:a16="http://schemas.microsoft.com/office/drawing/2014/main" id="{EA71B63B-6760-9373-C96B-3C8ADCF500A0}"/>
              </a:ext>
            </a:extLst>
          </p:cNvPr>
          <p:cNvPicPr>
            <a:picLocks noGrp="1"/>
          </p:cNvPicPr>
          <p:nvPr>
            <p:ph idx="1"/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916832"/>
            <a:ext cx="8229600" cy="4525963"/>
          </a:xfrm>
        </p:spPr>
      </p:pic>
    </p:spTree>
    <p:extLst>
      <p:ext uri="{BB962C8B-B14F-4D97-AF65-F5344CB8AC3E}">
        <p14:creationId xmlns:p14="http://schemas.microsoft.com/office/powerpoint/2010/main" val="206741471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2"/>
  <p:tag name="RANGENAME" val="&lt;_bbchartsh_QkQxRTdGQzIyMDAxNEExOT&gt;"/>
  <p:tag name="TYPENAME" val="BloombergGChartBMPType"/>
  <p:tag name="FILETIMESTAMP" val="2026/1/5 下午 03:13:32"/>
  <p:tag name="TAGTIMESTAMP" val="2026/1/5 下午 03:13:32"/>
  <p:tag name="CHARTTYPE" val="G"/>
  <p:tag name="WORKBOOKFILENAME" val="C:\Users\Peter.Tsai\Documents\週報\大中票券債券市場展望雙週報20260105.pptx"/>
  <p:tag name="WORKSHEETNAME" val="C:\Users\Peter.Tsai\Documents\週報\大中票券債券市場展望雙週報20260105.pptx"/>
  <p:tag name="HIDEFOOTERTEXT" val="Fals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9"/>
  <p:tag name="RANGENAME" val="&lt;_bbchartsh_RjZFMEU0MUQ5RkRENDMyOU&gt;"/>
  <p:tag name="TYPENAME" val="BloombergGChartBMPType"/>
  <p:tag name="FILETIMESTAMP" val="2026/1/5 下午 03:13:31"/>
  <p:tag name="TAGTIMESTAMP" val="2026/1/5 下午 03:13:31"/>
  <p:tag name="CHARTTYPE" val="ECWB"/>
  <p:tag name="WORKBOOKFILENAME" val="C:\Users\Peter.Tsai\Documents\週報\大中票券債券市場展望雙週報20260105.pptx"/>
  <p:tag name="WORKSHEETNAME" val="C:\Users\Peter.Tsai\Documents\週報\大中票券債券市場展望雙週報20260105.pptx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20"/>
  <p:tag name="RANGENAME" val="&lt;_bbchartsh_MTBCMzAxRDYzNDBENEQ5MT&gt;"/>
  <p:tag name="TYPENAME" val="BloombergGChartBMPType"/>
  <p:tag name="FILETIMESTAMP" val="2026/1/5 下午 03:13:43"/>
  <p:tag name="TAGTIMESTAMP" val="2026/1/5 下午 03:13:43"/>
  <p:tag name="CHARTTYPE" val="G"/>
  <p:tag name="WORKBOOKFILENAME" val="C:\Users\Peter.Tsai\Documents\週報\大中票券債券市場展望雙週報20260105.pptx"/>
  <p:tag name="WORKSHEETNAME" val="C:\Users\Peter.Tsai\Documents\週報\大中票券債券市場展望雙週報20260105.pptx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24"/>
  <p:tag name="RANGENAME" val="&lt;_bbchartsh_RDhGRUUwNzRFNkE3NDcxM0&gt;"/>
  <p:tag name="TYPENAME" val="BloombergGChartBMPType"/>
  <p:tag name="FILETIMESTAMP" val="2026/1/5 下午 03:13:52"/>
  <p:tag name="TAGTIMESTAMP" val="2026/1/5 下午 03:13:52"/>
  <p:tag name="CHARTTYPE" val="G"/>
  <p:tag name="WORKBOOKFILENAME" val="C:\Users\Peter.Tsai\Documents\週報\大中票券債券市場展望雙週報20260105.pptx"/>
  <p:tag name="WORKSHEETNAME" val="C:\Users\Peter.Tsai\Documents\週報\大中票券債券市場展望雙週報20260105.pptx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21"/>
  <p:tag name="RANGENAME" val="&lt;_bbchartsh_RTYyMkFENzYwODY5NDM2ND&gt;"/>
  <p:tag name="TYPENAME" val="BloombergGChartBMPType"/>
  <p:tag name="FILETIMESTAMP" val="2026/1/5 下午 03:13:57"/>
  <p:tag name="TAGTIMESTAMP" val="2026/1/5 下午 03:13:57"/>
  <p:tag name="CHARTTYPE" val="G"/>
  <p:tag name="WORKBOOKFILENAME" val="C:\Users\Peter.Tsai\Documents\週報\大中票券債券市場展望雙週報20260105.pptx"/>
  <p:tag name="WORKSHEETNAME" val="C:\Users\Peter.Tsai\Documents\週報\大中票券債券市場展望雙週報20260105.pptx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3"/>
  <p:tag name="RANGENAME" val="&lt;_bbchartsh_QUJBNkQzQTM0NDNCNDA4NT&gt;"/>
  <p:tag name="TYPENAME" val="BloombergGChartBMPType"/>
  <p:tag name="FILETIMESTAMP" val="2026/1/5 下午 03:13:43"/>
  <p:tag name="TAGTIMESTAMP" val="2026/1/5 下午 03:13:43"/>
  <p:tag name="CHARTTYPE" val="G"/>
  <p:tag name="WORKBOOKFILENAME" val="C:\Users\Peter.Tsai\Documents\週報\大中票券債券市場展望雙週報20260105.pptx"/>
  <p:tag name="WORKSHEETNAME" val="C:\Users\Peter.Tsai\Documents\週報\大中票券債券市場展望雙週報20260105.pptx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4"/>
  <p:tag name="RANGENAME" val="&lt;_bbchartsh_NkVBMjFBM0RBODJENDEzNE&gt;"/>
  <p:tag name="TYPENAME" val="BloombergGChartBMPType"/>
  <p:tag name="FILETIMESTAMP" val="2026/1/5 下午 03:13:52"/>
  <p:tag name="TAGTIMESTAMP" val="2026/1/5 下午 03:13:52"/>
  <p:tag name="CHARTTYPE" val="G"/>
  <p:tag name="WORKBOOKFILENAME" val="C:\Users\Peter.Tsai\Documents\週報\大中票券債券市場展望雙週報20260105.pptx"/>
  <p:tag name="WORKSHEETNAME" val="C:\Users\Peter.Tsai\Documents\週報\大中票券債券市場展望雙週報20260105.pptx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5"/>
  <p:tag name="RANGENAME" val="&lt;_bbchartsh_NzNGREQzNUYxRTc2NENEQU&gt;"/>
  <p:tag name="TYPENAME" val="BloombergGChartBMPType"/>
  <p:tag name="FILETIMESTAMP" val="2026/1/5 下午 03:13:32"/>
  <p:tag name="TAGTIMESTAMP" val="2026/1/5 下午 03:13:32"/>
  <p:tag name="CHARTTYPE" val="G"/>
  <p:tag name="WORKBOOKFILENAME" val="C:\Users\Peter.Tsai\Documents\週報\大中票券債券市場展望雙週報20260105.pptx"/>
  <p:tag name="WORKSHEETNAME" val="C:\Users\Peter.Tsai\Documents\週報\大中票券債券市場展望雙週報20260105.pptx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6"/>
  <p:tag name="RANGENAME" val="&lt;_bbchartsh_NDY4Mzc0RUFENEM2NDcyMz&gt;"/>
  <p:tag name="TYPENAME" val="BloombergGChartBMPType"/>
  <p:tag name="FILETIMESTAMP" val="2026/1/5 下午 03:13:45"/>
  <p:tag name="TAGTIMESTAMP" val="2026/1/5 下午 03:13:45"/>
  <p:tag name="CHARTTYPE" val="GC"/>
  <p:tag name="WORKBOOKFILENAME" val="C:\Users\Peter.Tsai\Documents\週報\大中票券債券市場展望雙週報20260105.pptx"/>
  <p:tag name="WORKSHEETNAME" val="C:\Users\Peter.Tsai\Documents\週報\大中票券債券市場展望雙週報20260105.pptx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7"/>
  <p:tag name="RANGENAME" val="&lt;_bbchartsh_NzdCOEZDQUVFNEQ0NDdERk&gt;"/>
  <p:tag name="TYPENAME" val="BloombergGChartBMPType"/>
  <p:tag name="FILETIMESTAMP" val="2026/1/5 下午 03:13:53"/>
  <p:tag name="TAGTIMESTAMP" val="2026/1/5 下午 03:13:53"/>
  <p:tag name="CHARTTYPE" val="G"/>
  <p:tag name="WORKBOOKFILENAME" val="C:\Users\Peter.Tsai\Documents\週報\大中票券債券市場展望雙週報20260105.pptx"/>
  <p:tag name="WORKSHEETNAME" val="C:\Users\Peter.Tsai\Documents\週報\大中票券債券市場展望雙週報20260105.pptx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25"/>
  <p:tag name="RANGENAME" val="&lt;_bbchartsh_MDc0NjEwRDZGNkUyNDQ0Rk&gt;"/>
  <p:tag name="TYPENAME" val="BloombergGChartBMPType"/>
  <p:tag name="FILETIMESTAMP" val="2026/1/5 下午 03:13:31"/>
  <p:tag name="TAGTIMESTAMP" val="2026/1/5 下午 03:13:31"/>
  <p:tag name="CHARTTYPE" val="G"/>
  <p:tag name="WORKBOOKFILENAME" val="C:\Users\Peter.Tsai\Documents\週報\大中票券債券市場展望雙週報20260105.pptx"/>
  <p:tag name="WORKSHEETNAME" val="C:\Users\Peter.Tsai\Documents\週報\大中票券債券市場展望雙週報20260105.pptx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8"/>
  <p:tag name="RANGENAME" val="&lt;_bbchartsh_MzBCNDY1RkQ0RDFCNEFGMk&gt;"/>
  <p:tag name="TYPENAME" val="BloombergGChartBMPType"/>
  <p:tag name="FILETIMESTAMP" val="2026/1/5 下午 03:13:42"/>
  <p:tag name="TAGTIMESTAMP" val="2026/1/5 下午 03:13:42"/>
  <p:tag name="CHARTTYPE" val="G"/>
  <p:tag name="WORKBOOKFILENAME" val="C:\Users\Peter.Tsai\Documents\週報\大中票券債券市場展望雙週報20260105.pptx"/>
  <p:tag name="WORKSHEETNAME" val="C:\Users\Peter.Tsai\Documents\週報\大中票券債券市場展望雙週報20260105.pptx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22"/>
  <p:tag name="RANGENAME" val="&lt;_bbchartsh_OUE2MzVGMkNFOUZGNDkzOT&gt;"/>
  <p:tag name="TYPENAME" val="BloombergGChartBMPType"/>
  <p:tag name="FILETIMESTAMP" val="2026/1/5 下午 03:13:49"/>
  <p:tag name="TAGTIMESTAMP" val="2026/1/5 下午 03:13:49"/>
  <p:tag name="CHARTTYPE" val="G"/>
  <p:tag name="WORKBOOKFILENAME" val="C:\Users\Peter.Tsai\Documents\週報\大中票券債券市場展望雙週報20260105.pptx"/>
  <p:tag name="WORKSHEETNAME" val="C:\Users\Peter.Tsai\Documents\週報\大中票券債券市場展望雙週報20260105.pptx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龍騰四海">
  <a:themeElements>
    <a:clrScheme name="龍騰四海">
      <a:dk1>
        <a:sysClr val="windowText" lastClr="000000"/>
      </a:dk1>
      <a:lt1>
        <a:sysClr val="window" lastClr="FFFFFF"/>
      </a:lt1>
      <a:dk2>
        <a:srgbClr val="001B36"/>
      </a:dk2>
      <a:lt2>
        <a:srgbClr val="EDF8FE"/>
      </a:lt2>
      <a:accent1>
        <a:srgbClr val="477AB1"/>
      </a:accent1>
      <a:accent2>
        <a:srgbClr val="51848E"/>
      </a:accent2>
      <a:accent3>
        <a:srgbClr val="7B9B57"/>
      </a:accent3>
      <a:accent4>
        <a:srgbClr val="8B8D8C"/>
      </a:accent4>
      <a:accent5>
        <a:srgbClr val="8B7396"/>
      </a:accent5>
      <a:accent6>
        <a:srgbClr val="E89A53"/>
      </a:accent6>
      <a:hlink>
        <a:srgbClr val="0080FF"/>
      </a:hlink>
      <a:folHlink>
        <a:srgbClr val="FF00FF"/>
      </a:folHlink>
    </a:clrScheme>
    <a:fontScheme name="龍騰四海">
      <a:majorFont>
        <a:latin typeface="Maiandra GD"/>
        <a:ea typeface=""/>
        <a:cs typeface=""/>
        <a:font script="CYRL" typeface="Times New Roman"/>
        <a:font script="GREK" typeface="Times New Roman"/>
        <a:font script="Jpan" typeface="ＭＳ Ｐゴシック"/>
        <a:font script="Hang" typeface="HY중고딕"/>
        <a:font script="Hans" typeface="隶书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Ｐ明朝"/>
        <a:font script="Hang" typeface="HY견명조"/>
        <a:font script="Hans" typeface="华文楷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龍騰四海">
      <a: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hueMod val="100000"/>
                <a:satMod val="250000"/>
              </a:schemeClr>
            </a:gs>
            <a:gs pos="75000">
              <a:schemeClr val="phClr">
                <a:tint val="80000"/>
                <a:shade val="100000"/>
                <a:hueMod val="100000"/>
                <a:satMod val="375000"/>
              </a:schemeClr>
            </a:gs>
            <a:gs pos="100000">
              <a:schemeClr val="phClr">
                <a:tint val="50000"/>
                <a:shade val="100000"/>
                <a:hueMod val="100000"/>
                <a:satMod val="5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100000"/>
                <a:shade val="50000"/>
                <a:hueMod val="100000"/>
                <a:satMod val="100000"/>
              </a:schemeClr>
              <a:schemeClr val="phClr">
                <a:tint val="100000"/>
                <a:shade val="75000"/>
                <a:hueMod val="100000"/>
                <a:satMod val="100000"/>
              </a:schemeClr>
            </a:duotone>
          </a:blip>
          <a:tile tx="0" ty="0" sx="50000" sy="50000" flip="none" algn="ctr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</a:effectLst>
        </a:effectStyle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</a:effectLst>
          <a:scene3d>
            <a:camera prst="orthographicFront" fov="0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2700" h="12700" prst="relaxedInset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  <a:outerShdw blurRad="44450" dist="50800" dir="3300000" sx="99000" sy="99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contrasting" dir="tl">
              <a:rot lat="0" lon="0" rev="14220000"/>
            </a:lightRig>
          </a:scene3d>
          <a:sp3d prstMaterial="dkEdge">
            <a:bevelT w="63500" h="63500"/>
            <a:bevelB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bg1">
                <a:tint val="100000"/>
                <a:shade val="100000"/>
                <a:hueMod val="100000"/>
                <a:satMod val="150000"/>
              </a:schemeClr>
            </a:gs>
            <a:gs pos="55000">
              <a:schemeClr val="bg1">
                <a:tint val="100000"/>
                <a:shade val="90000"/>
                <a:hueMod val="100000"/>
                <a:satMod val="375000"/>
              </a:schemeClr>
            </a:gs>
            <a:gs pos="100000">
              <a:schemeClr val="phClr">
                <a:tint val="88000"/>
                <a:shade val="100000"/>
                <a:hueMod val="100000"/>
                <a:satMod val="500000"/>
              </a:schemeClr>
            </a:gs>
          </a:gsLst>
          <a:lin ang="5400000" scaled="1"/>
        </a:gradFill>
        <a:blipFill>
          <a:blip xmlns:r="http://schemas.openxmlformats.org/officeDocument/2006/relationships" r:embed="rId2">
            <a:duotone>
              <a:schemeClr val="phClr">
                <a:shade val="30000"/>
                <a:satMod val="555000"/>
              </a:schemeClr>
              <a:schemeClr val="phClr">
                <a:tint val="96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BBSettings xmlns="http://schemas.bloomberg.com/settings/1.0">
  <Item name="DocumentId_Charts">{4832F31F-13F5-4D94-BE3E-F9EF10F5917B}</Item>
  <Item xmlns="" name="ShapesMap_Charts">{"{4832F31F-13F5-4D94-BE3E-F9EF10F5917B}":{"256":{},"257":{},"258":{},"259":{},"260":{},"261":{},"262":{},"263":{},"264":{},"266":{},"267":{},"268":{},"270":{},"271":{},"272":{},"273":{},"274":{},"275":{}}}</Item>
</BBSettings>
</file>

<file path=customXml/itemProps1.xml><?xml version="1.0" encoding="utf-8"?>
<ds:datastoreItem xmlns:ds="http://schemas.openxmlformats.org/officeDocument/2006/customXml" ds:itemID="{D50412D8-5D6B-4F72-8A0E-67586D205D3D}">
  <ds:schemaRefs>
    <ds:schemaRef ds:uri="http://schemas.bloomberg.com/settings/1.0"/>
    <ds:schemaRef ds:uri="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Dragon</Template>
  <TotalTime>14519</TotalTime>
  <Words>358</Words>
  <Application>Microsoft Office PowerPoint</Application>
  <PresentationFormat>如螢幕大小 (4:3)</PresentationFormat>
  <Paragraphs>22</Paragraphs>
  <Slides>17</Slides>
  <Notes>0</Notes>
  <HiddenSlides>0</HiddenSlides>
  <MMClips>0</MMClips>
  <ScaleCrop>false</ScaleCrop>
  <HeadingPairs>
    <vt:vector size="8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17</vt:i4>
      </vt:variant>
    </vt:vector>
  </HeadingPairs>
  <TitlesOfParts>
    <vt:vector size="24" baseType="lpstr">
      <vt:lpstr>標楷體</vt:lpstr>
      <vt:lpstr>Arial</vt:lpstr>
      <vt:lpstr>Cambria</vt:lpstr>
      <vt:lpstr>Maiandra GD</vt:lpstr>
      <vt:lpstr>Wingdings 2</vt:lpstr>
      <vt:lpstr>龍騰四海</vt:lpstr>
      <vt:lpstr>Worksheet</vt:lpstr>
      <vt:lpstr>大中票券債券市場展望雙週報</vt:lpstr>
      <vt:lpstr>市場回顧</vt:lpstr>
      <vt:lpstr>歐債十年期利率走勢圖</vt:lpstr>
      <vt:lpstr>美債十年期利率走勢圖</vt:lpstr>
      <vt:lpstr>日債十年期利率走勢圖</vt:lpstr>
      <vt:lpstr>台債十年期利率走勢圖</vt:lpstr>
      <vt:lpstr>主要國家殖利率曲線</vt:lpstr>
      <vt:lpstr>原物料指數</vt:lpstr>
      <vt:lpstr>美國GDP成長率</vt:lpstr>
      <vt:lpstr>密大消費信心</vt:lpstr>
      <vt:lpstr>美國個人消費支出核心平減指數 經季調(年比)</vt:lpstr>
      <vt:lpstr>美國就業情況</vt:lpstr>
      <vt:lpstr>美國非農就業人數</vt:lpstr>
      <vt:lpstr>美國新屋及成屋銷售</vt:lpstr>
      <vt:lpstr>ISM指數</vt:lpstr>
      <vt:lpstr>經濟數據預報</vt:lpstr>
      <vt:lpstr>市場展望</vt:lpstr>
    </vt:vector>
  </TitlesOfParts>
  <Company>大中票券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大中票券債券市場展望雙週報</dc:title>
  <dc:creator>peter</dc:creator>
  <cp:lastModifiedBy>資本市場部債券科資深副理 - 蔡秉寰</cp:lastModifiedBy>
  <cp:revision>365</cp:revision>
  <dcterms:created xsi:type="dcterms:W3CDTF">2018-04-19T05:44:13Z</dcterms:created>
  <dcterms:modified xsi:type="dcterms:W3CDTF">2026-01-05T08:21:18Z</dcterms:modified>
</cp:coreProperties>
</file>