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2026/03/23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F4688F16-4D34-48DC-5E4C-28D88F0F6D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062" y="1772816"/>
            <a:ext cx="759248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75E67477-2297-B525-35CF-83A0F859C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4875" y="1916832"/>
            <a:ext cx="747263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B19184B1-2285-51AC-F66E-57374B38F3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6560" y="1556792"/>
            <a:ext cx="6895840" cy="467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B96F52E7-F9AB-545F-5832-CDC98D6EBF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525" y="1700808"/>
            <a:ext cx="760095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3F766490-4235-08C4-2C20-8BBFD9E9A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7712" y="1772816"/>
            <a:ext cx="772912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1A6C038-CA04-69AF-E453-D6AFD7781B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237" y="1628800"/>
            <a:ext cx="7834632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6C0536C5-6D89-4314-48C3-BD6F982CF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023631"/>
              </p:ext>
            </p:extLst>
          </p:nvPr>
        </p:nvGraphicFramePr>
        <p:xfrm>
          <a:off x="755576" y="1196752"/>
          <a:ext cx="7776865" cy="5472612"/>
        </p:xfrm>
        <a:graphic>
          <a:graphicData uri="http://schemas.openxmlformats.org/drawingml/2006/table">
            <a:tbl>
              <a:tblPr/>
              <a:tblGrid>
                <a:gridCol w="792465">
                  <a:extLst>
                    <a:ext uri="{9D8B030D-6E8A-4147-A177-3AD203B41FA5}">
                      <a16:colId xmlns:a16="http://schemas.microsoft.com/office/drawing/2014/main" val="3846748912"/>
                    </a:ext>
                  </a:extLst>
                </a:gridCol>
                <a:gridCol w="443404">
                  <a:extLst>
                    <a:ext uri="{9D8B030D-6E8A-4147-A177-3AD203B41FA5}">
                      <a16:colId xmlns:a16="http://schemas.microsoft.com/office/drawing/2014/main" val="2749000587"/>
                    </a:ext>
                  </a:extLst>
                </a:gridCol>
                <a:gridCol w="4050384">
                  <a:extLst>
                    <a:ext uri="{9D8B030D-6E8A-4147-A177-3AD203B41FA5}">
                      <a16:colId xmlns:a16="http://schemas.microsoft.com/office/drawing/2014/main" val="3674487694"/>
                    </a:ext>
                  </a:extLst>
                </a:gridCol>
                <a:gridCol w="515733">
                  <a:extLst>
                    <a:ext uri="{9D8B030D-6E8A-4147-A177-3AD203B41FA5}">
                      <a16:colId xmlns:a16="http://schemas.microsoft.com/office/drawing/2014/main" val="100303686"/>
                    </a:ext>
                  </a:extLst>
                </a:gridCol>
                <a:gridCol w="679258">
                  <a:extLst>
                    <a:ext uri="{9D8B030D-6E8A-4147-A177-3AD203B41FA5}">
                      <a16:colId xmlns:a16="http://schemas.microsoft.com/office/drawing/2014/main" val="1124160947"/>
                    </a:ext>
                  </a:extLst>
                </a:gridCol>
                <a:gridCol w="616363">
                  <a:extLst>
                    <a:ext uri="{9D8B030D-6E8A-4147-A177-3AD203B41FA5}">
                      <a16:colId xmlns:a16="http://schemas.microsoft.com/office/drawing/2014/main" val="3217553770"/>
                    </a:ext>
                  </a:extLst>
                </a:gridCol>
                <a:gridCol w="679258">
                  <a:extLst>
                    <a:ext uri="{9D8B030D-6E8A-4147-A177-3AD203B41FA5}">
                      <a16:colId xmlns:a16="http://schemas.microsoft.com/office/drawing/2014/main" val="2829147031"/>
                    </a:ext>
                  </a:extLst>
                </a:gridCol>
              </a:tblGrid>
              <a:tr h="1520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790876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2026/3/25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85.9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88.6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128665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2026/3/23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-12.2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072886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歐元區製造業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50.8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77881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50.7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51.9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259451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50.5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51.9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73783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2026/3/26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歐洲央行貨幣供給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M3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年成長率 經季調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08380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2026/3/30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歐元區經濟信心指數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98.3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617574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2026/3/30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歐元區製造業工業信心指數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-7.1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844856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2026/3/30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歐元區服務業信心指數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40072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日本製造業採購經理人指數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579886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53.8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5621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53.9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82614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2026/3/25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24.2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8962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2026/3/26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日本企業服務價格指數 年比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2.6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282391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14.5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28.51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88847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2026/3/26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3.36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931138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2026/3/30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CEPD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台灣追蹤指標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39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895550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2026/3/23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Feb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0.18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04968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2026/3/23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美國營建支出 經季調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48765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理奇蒙聯邦準備銀行製造業調查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每月變動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%-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整體指數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965146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美國非農業經濟部門每小時實質產出 經季調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季比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4Q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348252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2026/3/24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美國單位勞動成本經濟部門 經季調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季比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4Q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285799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2026/3/26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863374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2026/3/27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55.5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568341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2026/3/27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美國密西根大學消費者信心指數目前指標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57.8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632598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2026/3/27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美國密西根大學消費者信心指數未來指標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88215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2026/3/27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UMich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翌年價格預期變動：中位數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191283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2026/3/27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UMich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未來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5-10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年價格預期變動：中位數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023268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2026/3/30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達拉斯聯準會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製造業展望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一般企業活動水準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477288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美國聯邦住宅金融管理局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房價指數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房屋買進價格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%)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547001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標準普爾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Case-Shiller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個城市房價指數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235.77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650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標普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凱斯席勒綜合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都市房價指數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經季調，月比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)%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變動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0.47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256857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標準普爾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Case-Shiller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個城市房價指數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1.38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481055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標準普爾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凱斯席勒美國房價指數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229.93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955319"/>
                  </a:ext>
                </a:extLst>
              </a:tr>
              <a:tr h="15201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2026/3/31</a:t>
                      </a:r>
                    </a:p>
                  </a:txBody>
                  <a:tcPr marL="5715" marR="5715" marT="571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標準普爾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/Case-Shiller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美國房價指數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季資料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年比變動</a:t>
                      </a: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%)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1.27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253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利率走勢其月線向上而季線也趨上，市場預期聯準會將停止降息或重啟升息，近期美債利率漲幅已大，有可能轉為大區間整理。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經濟數據方面，即將公布美國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月耐久財訂單、德國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IFO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企業景氣指數、美國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ISM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製造業指數，台灣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月失業率。目前市場關注中東戰爭何時結束及油價上漲對通膨的影響，美債利率可能持續上漲。台債市場方面，央行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召開首季理監事會議，宣布政策利率連八凍，台灣央行貨幣政策基調將「朝緊縮的方向來走」。目前市場利率尚未受美債影響，預期指標債利率仍屬區間整理。債券操作上，宜觀察中東能源變化，靜待利率反映通膨風險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514202"/>
            <a:ext cx="8229600" cy="5155158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利率先小漲，中段震盪，後段急升。中東戰爭推升油價，通膨壓力再升溫，市場預期降息可能轉為升息，美債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利率最新收在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4.39%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。台灣債市方面，等殖系統近期交易清淡，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公債久未成交，利率仍維持在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1.415%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。銀行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、保險資金充裕，台債利率維持整理格局。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6EAD9EC3-71D8-0452-E914-7C295BEE30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772816"/>
            <a:ext cx="7093024" cy="443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pic>
        <p:nvPicPr>
          <p:cNvPr id="39" name="內容版面配置區 38">
            <a:extLst>
              <a:ext uri="{FF2B5EF4-FFF2-40B4-BE49-F238E27FC236}">
                <a16:creationId xmlns:a16="http://schemas.microsoft.com/office/drawing/2014/main" id="{C70E3BBF-974B-9465-7196-A3F0174044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924" y="1824830"/>
            <a:ext cx="7510481" cy="434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C1803987-F2AB-60AF-746E-00715F01D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4887" y="1628800"/>
            <a:ext cx="757917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11A8E800-43BD-5C16-BE28-F1C2A6DC61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7" y="1484784"/>
            <a:ext cx="742225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B6669EB7-EC10-E183-2B6B-E06BA4A567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699" y="1556793"/>
            <a:ext cx="7312769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46AA4E8D-F819-FD42-0C5C-F72127C315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8225" y="1700808"/>
            <a:ext cx="731553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7A5E7B6D-2898-4548-DD58-BF64BC0B3C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925" y="1628800"/>
            <a:ext cx="742194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{EB7E0EF9-FC3A-44C4-B219-9837EC33189C}</Item>
  <Item xmlns="" name="ShapesMap_Charts">{"{EB7E0EF9-FC3A-44C4-B219-9837EC33189C}":{"256":{},"257":{},"258":{},"259":{},"260":{},"261":{},"262":{},"263":{},"264":{},"266":{},"267":{},"268":{},"270":{},"271":{},"272":{},"273":{},"274":{},"275":{}}}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BD76EAD6-C504-46EE-ADDD-4B555C7A54D7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15567</TotalTime>
  <Words>939</Words>
  <Application>Microsoft Office PowerPoint</Application>
  <PresentationFormat>如螢幕大小 (4:3)</PresentationFormat>
  <Paragraphs>273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新細明體</vt:lpstr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資本市場部資深襄理 - 林翠華</cp:lastModifiedBy>
  <cp:revision>378</cp:revision>
  <dcterms:created xsi:type="dcterms:W3CDTF">2018-04-19T05:44:13Z</dcterms:created>
  <dcterms:modified xsi:type="dcterms:W3CDTF">2026-03-23T07:57:04Z</dcterms:modified>
</cp:coreProperties>
</file>