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0" r:id="rId11"/>
    <p:sldId id="264" r:id="rId12"/>
    <p:sldId id="271" r:id="rId13"/>
    <p:sldId id="266" r:id="rId14"/>
    <p:sldId id="273" r:id="rId15"/>
    <p:sldId id="272" r:id="rId16"/>
    <p:sldId id="274" r:id="rId17"/>
    <p:sldId id="267" r:id="rId18"/>
    <p:sldId id="268" r:id="rId19"/>
  </p:sldIdLst>
  <p:sldSz cx="9144000" cy="6858000" type="screen4x3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2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173157"/>
            <a:ext cx="7772400" cy="1470025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87716" y="2643182"/>
            <a:ext cx="6670366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43768" y="274639"/>
            <a:ext cx="1543032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61513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924181"/>
            <a:ext cx="7772400" cy="1362075"/>
          </a:xfrm>
        </p:spPr>
        <p:txBody>
          <a:bodyPr anchor="t"/>
          <a:lstStyle>
            <a:lvl1pPr algn="l">
              <a:defRPr sz="4400" b="0" cap="all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42874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0382" y="1071546"/>
            <a:ext cx="5111750" cy="50497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679083" y="1071546"/>
            <a:ext cx="3008313" cy="34290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5" y="285728"/>
            <a:ext cx="8230993" cy="696626"/>
          </a:xfrm>
        </p:spPr>
        <p:txBody>
          <a:bodyPr anchor="ctr"/>
          <a:lstStyle>
            <a:lvl1pPr algn="ctr">
              <a:defRPr sz="3600" b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001024" y="642918"/>
            <a:ext cx="785818" cy="4572032"/>
          </a:xfrm>
        </p:spPr>
        <p:txBody>
          <a:bodyPr vert="eaVert" anchor="ctr"/>
          <a:lstStyle>
            <a:lvl1pPr algn="l">
              <a:defRPr sz="2400" b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2922" y="541340"/>
            <a:ext cx="6415094" cy="5459428"/>
          </a:xfrm>
          <a:prstGeom prst="roundRect">
            <a:avLst>
              <a:gd name="adj" fmla="val 4800"/>
            </a:avLst>
          </a:prstGeom>
          <a:solidFill>
            <a:schemeClr val="accent1">
              <a:tint val="20000"/>
            </a:schemeClr>
          </a:solidFill>
          <a:ln w="38100">
            <a:gradFill flip="none"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tint val="20000"/>
                  </a:schemeClr>
                </a:gs>
              </a:gsLst>
              <a:lin ang="16200000" scaled="1"/>
              <a:tileRect/>
            </a:gradFill>
          </a:ln>
          <a:effectLst>
            <a:outerShdw blurRad="76200" dist="38100" dir="5400000" sx="100500" sy="100500" algn="tl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072330" y="1000108"/>
            <a:ext cx="914368" cy="4214842"/>
          </a:xfrm>
        </p:spPr>
        <p:txBody>
          <a:bodyPr vert="eaVert"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>
          <a:blip r:embed="rId13">
            <a:duotone>
              <a:schemeClr val="accent1"/>
              <a:srgbClr val="FFFFFF"/>
            </a:duotone>
            <a:lum bright="12000" contrast="40000"/>
          </a:blip>
          <a:stretch>
            <a:fillRect/>
          </a:stretch>
        </p:blipFill>
        <p:spPr>
          <a:xfrm>
            <a:off x="6667809" y="4915143"/>
            <a:ext cx="2476191" cy="1942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矩形 9"/>
          <p:cNvSpPr/>
          <p:nvPr/>
        </p:nvSpPr>
        <p:spPr>
          <a:xfrm>
            <a:off x="0" y="0"/>
            <a:ext cx="9144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20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</a:schemeClr>
              </a:gs>
            </a:gsLst>
            <a:lin ang="18900000" scaled="1"/>
            <a:tileRect/>
          </a:gradFill>
          <a:ln w="12700" cap="rnd" cmpd="sng" algn="ctr">
            <a:noFill/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0" y="40951"/>
            <a:ext cx="4572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5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  <a:alpha val="60000"/>
                </a:schemeClr>
              </a:gs>
            </a:gsLst>
            <a:lin ang="8100000" scaled="1"/>
            <a:tileRect/>
          </a:gradFill>
          <a:ln w="12700" cap="rnd" cmpd="sng" algn="ctr">
            <a:noFill/>
            <a:prstDash val="solid"/>
          </a:ln>
          <a:effectLst>
            <a:glow>
              <a:schemeClr val="accent1">
                <a:tint val="100000"/>
                <a:shade val="100000"/>
                <a:hueMod val="100000"/>
                <a:satMod val="100000"/>
              </a:schemeClr>
            </a:glow>
            <a:softEdge rad="127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14">
            <a:duotone>
              <a:schemeClr val="accent1"/>
              <a:srgbClr val="FFFFFF"/>
            </a:duotone>
            <a:lum bright="35000" contrast="40000"/>
          </a:blip>
          <a:stretch>
            <a:fillRect/>
          </a:stretch>
        </p:blipFill>
        <p:spPr>
          <a:xfrm>
            <a:off x="0" y="6420445"/>
            <a:ext cx="9144000" cy="43755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EF9B4-39E0-4E77-B419-5BDFE626C356}" type="datetimeFigureOut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 2"/>
        <a:buChar char="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60000"/>
        <a:buFont typeface="Wingdings 2"/>
        <a:buChar char="®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5"/>
        </a:buClr>
        <a:buSzPct val="45000"/>
        <a:buFont typeface="Wingdings 2"/>
        <a:buChar char="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大中票券債券市場展望雙週報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2026/05/04</a:t>
            </a:r>
          </a:p>
        </p:txBody>
      </p:sp>
    </p:spTree>
    <p:extLst>
      <p:ext uri="{BB962C8B-B14F-4D97-AF65-F5344CB8AC3E}">
        <p14:creationId xmlns:p14="http://schemas.microsoft.com/office/powerpoint/2010/main" val="3213377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密大消費信心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18">
            <a:extLst>
              <a:ext uri="{FF2B5EF4-FFF2-40B4-BE49-F238E27FC236}">
                <a16:creationId xmlns:a16="http://schemas.microsoft.com/office/drawing/2014/main" id="{7146E89E-5DCB-1A9A-CBE5-243FEA6F7D11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1600200"/>
            <a:ext cx="8229600" cy="4665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292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美國個人消費支出核心平減指數 經季調</a:t>
            </a:r>
            <a:r>
              <a:rPr lang="en-US" altLang="zh-TW" dirty="0"/>
              <a:t>(</a:t>
            </a:r>
            <a:r>
              <a:rPr lang="zh-TW" altLang="en-US" dirty="0"/>
              <a:t>年比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22">
            <a:extLst>
              <a:ext uri="{FF2B5EF4-FFF2-40B4-BE49-F238E27FC236}">
                <a16:creationId xmlns:a16="http://schemas.microsoft.com/office/drawing/2014/main" id="{02316D74-620B-3E18-DFFE-8362B2BBD0F4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1600200"/>
            <a:ext cx="8229600" cy="4560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556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美國就業情況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G 9">
            <a:extLst>
              <a:ext uri="{FF2B5EF4-FFF2-40B4-BE49-F238E27FC236}">
                <a16:creationId xmlns:a16="http://schemas.microsoft.com/office/drawing/2014/main" id="{B2A79923-0150-1D6D-B8B9-EE043BBF5BB8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1600200"/>
            <a:ext cx="8229599" cy="5141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059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美國非農就業人數</a:t>
            </a:r>
          </a:p>
        </p:txBody>
      </p:sp>
      <p:pic>
        <p:nvPicPr>
          <p:cNvPr id="6" name="G 20">
            <a:extLst>
              <a:ext uri="{FF2B5EF4-FFF2-40B4-BE49-F238E27FC236}">
                <a16:creationId xmlns:a16="http://schemas.microsoft.com/office/drawing/2014/main" id="{A80088A4-721D-F7A6-9085-AA06A9A094FB}"/>
              </a:ext>
            </a:extLst>
          </p:cNvPr>
          <p:cNvPicPr>
            <a:picLocks noGrp="1"/>
          </p:cNvPicPr>
          <p:nvPr>
            <p:ph idx="1"/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520" y="1484784"/>
            <a:ext cx="8589640" cy="4958011"/>
          </a:xfrm>
        </p:spPr>
      </p:pic>
    </p:spTree>
    <p:extLst>
      <p:ext uri="{BB962C8B-B14F-4D97-AF65-F5344CB8AC3E}">
        <p14:creationId xmlns:p14="http://schemas.microsoft.com/office/powerpoint/2010/main" val="2859017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美國新屋及成屋銷售</a:t>
            </a:r>
          </a:p>
        </p:txBody>
      </p:sp>
      <p:pic>
        <p:nvPicPr>
          <p:cNvPr id="6" name="G 24">
            <a:extLst>
              <a:ext uri="{FF2B5EF4-FFF2-40B4-BE49-F238E27FC236}">
                <a16:creationId xmlns:a16="http://schemas.microsoft.com/office/drawing/2014/main" id="{A3082B46-D8A3-4BEB-755E-7CBEA3D79E00}"/>
              </a:ext>
            </a:extLst>
          </p:cNvPr>
          <p:cNvPicPr>
            <a:picLocks noGrp="1"/>
          </p:cNvPicPr>
          <p:nvPr>
            <p:ph idx="1"/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520" y="1340768"/>
            <a:ext cx="8712968" cy="5112568"/>
          </a:xfrm>
        </p:spPr>
      </p:pic>
    </p:spTree>
    <p:extLst>
      <p:ext uri="{BB962C8B-B14F-4D97-AF65-F5344CB8AC3E}">
        <p14:creationId xmlns:p14="http://schemas.microsoft.com/office/powerpoint/2010/main" val="9912537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ISM</a:t>
            </a:r>
            <a:r>
              <a:rPr lang="zh-TW" altLang="en-US" dirty="0"/>
              <a:t>指數</a:t>
            </a:r>
          </a:p>
        </p:txBody>
      </p:sp>
      <p:pic>
        <p:nvPicPr>
          <p:cNvPr id="6" name="G 21">
            <a:extLst>
              <a:ext uri="{FF2B5EF4-FFF2-40B4-BE49-F238E27FC236}">
                <a16:creationId xmlns:a16="http://schemas.microsoft.com/office/drawing/2014/main" id="{1D0D50B8-FD5F-34C0-C6F9-70E6D943DC09}"/>
              </a:ext>
            </a:extLst>
          </p:cNvPr>
          <p:cNvPicPr>
            <a:picLocks noGrp="1"/>
          </p:cNvPicPr>
          <p:nvPr>
            <p:ph idx="1"/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1628800"/>
            <a:ext cx="8363272" cy="4968552"/>
          </a:xfrm>
        </p:spPr>
      </p:pic>
    </p:spTree>
    <p:extLst>
      <p:ext uri="{BB962C8B-B14F-4D97-AF65-F5344CB8AC3E}">
        <p14:creationId xmlns:p14="http://schemas.microsoft.com/office/powerpoint/2010/main" val="7653305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76212"/>
            <a:ext cx="8229600" cy="1143000"/>
          </a:xfrm>
        </p:spPr>
        <p:txBody>
          <a:bodyPr/>
          <a:lstStyle/>
          <a:p>
            <a:r>
              <a:rPr lang="zh-TW" altLang="en-US" dirty="0"/>
              <a:t>經濟數據預報</a:t>
            </a:r>
          </a:p>
        </p:txBody>
      </p:sp>
      <p:graphicFrame>
        <p:nvGraphicFramePr>
          <p:cNvPr id="6" name="內容版面配置區 5">
            <a:extLst>
              <a:ext uri="{FF2B5EF4-FFF2-40B4-BE49-F238E27FC236}">
                <a16:creationId xmlns:a16="http://schemas.microsoft.com/office/drawing/2014/main" id="{05D8DCD0-4D14-2850-5106-416DD80A09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103145"/>
              </p:ext>
            </p:extLst>
          </p:nvPr>
        </p:nvGraphicFramePr>
        <p:xfrm>
          <a:off x="431404" y="1319210"/>
          <a:ext cx="8229598" cy="4938719"/>
        </p:xfrm>
        <a:graphic>
          <a:graphicData uri="http://schemas.openxmlformats.org/drawingml/2006/table">
            <a:tbl>
              <a:tblPr/>
              <a:tblGrid>
                <a:gridCol w="838600">
                  <a:extLst>
                    <a:ext uri="{9D8B030D-6E8A-4147-A177-3AD203B41FA5}">
                      <a16:colId xmlns:a16="http://schemas.microsoft.com/office/drawing/2014/main" val="4231098637"/>
                    </a:ext>
                  </a:extLst>
                </a:gridCol>
                <a:gridCol w="469217">
                  <a:extLst>
                    <a:ext uri="{9D8B030D-6E8A-4147-A177-3AD203B41FA5}">
                      <a16:colId xmlns:a16="http://schemas.microsoft.com/office/drawing/2014/main" val="585377521"/>
                    </a:ext>
                  </a:extLst>
                </a:gridCol>
                <a:gridCol w="4286179">
                  <a:extLst>
                    <a:ext uri="{9D8B030D-6E8A-4147-A177-3AD203B41FA5}">
                      <a16:colId xmlns:a16="http://schemas.microsoft.com/office/drawing/2014/main" val="711202907"/>
                    </a:ext>
                  </a:extLst>
                </a:gridCol>
                <a:gridCol w="545756">
                  <a:extLst>
                    <a:ext uri="{9D8B030D-6E8A-4147-A177-3AD203B41FA5}">
                      <a16:colId xmlns:a16="http://schemas.microsoft.com/office/drawing/2014/main" val="274098597"/>
                    </a:ext>
                  </a:extLst>
                </a:gridCol>
                <a:gridCol w="718801">
                  <a:extLst>
                    <a:ext uri="{9D8B030D-6E8A-4147-A177-3AD203B41FA5}">
                      <a16:colId xmlns:a16="http://schemas.microsoft.com/office/drawing/2014/main" val="3730970657"/>
                    </a:ext>
                  </a:extLst>
                </a:gridCol>
                <a:gridCol w="652244">
                  <a:extLst>
                    <a:ext uri="{9D8B030D-6E8A-4147-A177-3AD203B41FA5}">
                      <a16:colId xmlns:a16="http://schemas.microsoft.com/office/drawing/2014/main" val="924963338"/>
                    </a:ext>
                  </a:extLst>
                </a:gridCol>
                <a:gridCol w="718801">
                  <a:extLst>
                    <a:ext uri="{9D8B030D-6E8A-4147-A177-3AD203B41FA5}">
                      <a16:colId xmlns:a16="http://schemas.microsoft.com/office/drawing/2014/main" val="404210776"/>
                    </a:ext>
                  </a:extLst>
                </a:gridCol>
              </a:tblGrid>
              <a:tr h="20578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日期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國別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名稱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月份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調查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實際值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前值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5139828"/>
                  </a:ext>
                </a:extLst>
              </a:tr>
              <a:tr h="20578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美國服務業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企業活動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51.4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51.3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6298912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美國綜合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720406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美國新屋銷售單戶住宅 經季調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660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587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2885479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美國營建許可件數私有住宅 經季調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1372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095339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2026/5/6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歐元區服務業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指數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47.4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47.4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0911505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2026/5/6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歐元區綜合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指數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48.6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48.6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151380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2026/5/8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Nikkei/Markit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日本服務業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企業活動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51.2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292288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2026/5/8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Nikkei/Markit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日本綜合採購經理人指數產出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52.4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257134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2026/5/8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美國密西根大學消費者信心指數同時指標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 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49.5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49.8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7907079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2026/5/11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美國成屋銷售 經季調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4.04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3.98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7629355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2026/5/12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DE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ZEW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德國經濟成長預期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-17.2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7324962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2026/5/12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美國消費者物價指數 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月比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0.7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0.9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640772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2026/5/13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歐元區實質國內生產毛額 基期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=2000 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年比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1Q 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0.8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9316626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2026/5/13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PPI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最終需求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月比，經季調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0.6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0.5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276883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日本工具機訂單 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年比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28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416037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2026/5/20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歐盟統計局歐元區核心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MUICP 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未經季調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年比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2.2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8564053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2026/5/21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歐元區消費者信心指數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 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-20.6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0652823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2026/5/21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美國製造業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 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54.5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767504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2026/5/21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堪薩斯市聯邦準備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綜合指數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10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621546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2026/5/21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美國新屋開工件數私有住宅 經季調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1502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7442074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2026/5/22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DE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IFO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泛德地區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企業景氣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84.4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655848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2026/5/22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TW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台灣失業率 經季調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3.35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8981338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芝加哥聯準會全國經濟活動指數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-0.2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2809556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2026/5/26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TW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台灣實質工業生產指數（年比）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28.68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648"/>
                  </a:ext>
                </a:extLst>
              </a:tr>
            </a:tbl>
          </a:graphicData>
        </a:graphic>
      </p:graphicFrame>
      <p:graphicFrame>
        <p:nvGraphicFramePr>
          <p:cNvPr id="4" name="物件 3">
            <a:extLst>
              <a:ext uri="{FF2B5EF4-FFF2-40B4-BE49-F238E27FC236}">
                <a16:creationId xmlns:a16="http://schemas.microsoft.com/office/drawing/2014/main" id="{D49ABC66-699E-301C-EEFE-5CDD2F325A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3653373"/>
              </p:ext>
            </p:extLst>
          </p:nvPr>
        </p:nvGraphicFramePr>
        <p:xfrm>
          <a:off x="405606" y="1237188"/>
          <a:ext cx="8255396" cy="5055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7543800" imgH="4619661" progId="Excel.Sheet.12">
                  <p:embed/>
                </p:oleObj>
              </mc:Choice>
              <mc:Fallback>
                <p:oleObj name="Worksheet" r:id="rId2" imgW="7543800" imgH="461966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05606" y="1237188"/>
                        <a:ext cx="8255396" cy="5055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9FAAA818-88A7-C0A4-34FA-E3659EEC3D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615286"/>
              </p:ext>
            </p:extLst>
          </p:nvPr>
        </p:nvGraphicFramePr>
        <p:xfrm>
          <a:off x="405606" y="1237189"/>
          <a:ext cx="8255396" cy="5020740"/>
        </p:xfrm>
        <a:graphic>
          <a:graphicData uri="http://schemas.openxmlformats.org/drawingml/2006/table">
            <a:tbl>
              <a:tblPr/>
              <a:tblGrid>
                <a:gridCol w="841229">
                  <a:extLst>
                    <a:ext uri="{9D8B030D-6E8A-4147-A177-3AD203B41FA5}">
                      <a16:colId xmlns:a16="http://schemas.microsoft.com/office/drawing/2014/main" val="2316686841"/>
                    </a:ext>
                  </a:extLst>
                </a:gridCol>
                <a:gridCol w="470688">
                  <a:extLst>
                    <a:ext uri="{9D8B030D-6E8A-4147-A177-3AD203B41FA5}">
                      <a16:colId xmlns:a16="http://schemas.microsoft.com/office/drawing/2014/main" val="2576930983"/>
                    </a:ext>
                  </a:extLst>
                </a:gridCol>
                <a:gridCol w="4299614">
                  <a:extLst>
                    <a:ext uri="{9D8B030D-6E8A-4147-A177-3AD203B41FA5}">
                      <a16:colId xmlns:a16="http://schemas.microsoft.com/office/drawing/2014/main" val="100379917"/>
                    </a:ext>
                  </a:extLst>
                </a:gridCol>
                <a:gridCol w="547466">
                  <a:extLst>
                    <a:ext uri="{9D8B030D-6E8A-4147-A177-3AD203B41FA5}">
                      <a16:colId xmlns:a16="http://schemas.microsoft.com/office/drawing/2014/main" val="743645587"/>
                    </a:ext>
                  </a:extLst>
                </a:gridCol>
                <a:gridCol w="721055">
                  <a:extLst>
                    <a:ext uri="{9D8B030D-6E8A-4147-A177-3AD203B41FA5}">
                      <a16:colId xmlns:a16="http://schemas.microsoft.com/office/drawing/2014/main" val="425630370"/>
                    </a:ext>
                  </a:extLst>
                </a:gridCol>
                <a:gridCol w="654289">
                  <a:extLst>
                    <a:ext uri="{9D8B030D-6E8A-4147-A177-3AD203B41FA5}">
                      <a16:colId xmlns:a16="http://schemas.microsoft.com/office/drawing/2014/main" val="1424559673"/>
                    </a:ext>
                  </a:extLst>
                </a:gridCol>
                <a:gridCol w="721055">
                  <a:extLst>
                    <a:ext uri="{9D8B030D-6E8A-4147-A177-3AD203B41FA5}">
                      <a16:colId xmlns:a16="http://schemas.microsoft.com/office/drawing/2014/main" val="2662441968"/>
                    </a:ext>
                  </a:extLst>
                </a:gridCol>
              </a:tblGrid>
              <a:tr h="20919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日期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國別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名稱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月份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調查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實際值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前值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018666"/>
                  </a:ext>
                </a:extLst>
              </a:tr>
              <a:tr h="20919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美國服務業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企業活動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51.4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51.3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71003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美國綜合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199047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美國新屋銷售單戶住宅 經季調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660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587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63105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美國營建許可件數私有住宅 經季調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1372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8249459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2026/5/6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歐元區服務業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指數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47.4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47.4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287267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2026/5/6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歐元區綜合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指數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48.6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48.6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794497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2026/5/8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Nikkei/Markit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日本服務業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企業活動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51.2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544914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2026/5/8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Nikkei/Markit</a:t>
                      </a: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日本綜合採購經理人指數產出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52.4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568456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2026/5/8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美國密西根大學消費者信心指數同時指標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 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49.5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49.8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8974959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2026/5/11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美國成屋銷售 經季調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4.04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3.98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317399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2026/5/12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DE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ZEW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德國經濟成長預期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-17.2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096011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2026/5/12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美國消費者物價指數 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月比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0.7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0.9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415260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2026/5/13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歐元區實質國內生產毛額 基期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=2000 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年比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1Q 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0.8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452301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2026/5/13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PPI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最終需求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月比，經季調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0.6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0.5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2765476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日本工具機訂單 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年比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28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9865916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2026/5/20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歐盟統計局歐元區核心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MUICP 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未經季調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年比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2.2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972345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2026/5/21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歐元區消費者信心指數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 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-20.6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73330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2026/5/21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美國製造業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 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54.5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9179327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2026/5/21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堪薩斯市聯邦準備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綜合指數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10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5858971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2026/5/21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美國新屋開工件數私有住宅 經季調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1502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273411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2026/5/22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DE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IFO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泛德地區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企業景氣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84.4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692381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2026/5/22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TW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台灣失業率 經季調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3.35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0597721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芝加哥聯準會全國經濟活動指數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-0.2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1904676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2026/5/26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TW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台灣實質工業生產指數（年比）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28.68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5516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30555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市場展望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7260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從利率走勢看，美債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10y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利率暫時自高檔下修，但月線與季線仍為上升走勢，短線走勢偏空的疑慮仍在。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7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美國方面，美伊和平談判進展卡關，雙方各持己見，最終結果仍不明朗，美債利率易受消息所影響。美債操作暫持觀望態度。台債市場，債市利率在近期續在低檔區間，料通膨疑慮將持續對債市形成偏空壓力。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年期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IRS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利率近期偏高檔整理。債券操作上，在中東地緣政治衝突狀況結束之前，通膨壓力為主要考量。</a:t>
            </a:r>
          </a:p>
        </p:txBody>
      </p:sp>
    </p:spTree>
    <p:extLst>
      <p:ext uri="{BB962C8B-B14F-4D97-AF65-F5344CB8AC3E}">
        <p14:creationId xmlns:p14="http://schemas.microsoft.com/office/powerpoint/2010/main" val="1548301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市場回顧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492514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最近二週，金融情勢變動仍大，美債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10y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利率曾上漲超過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4.42%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。但川普表示美軍將引導受困的中立商船，通過荷姆茲海峽後，利率走跌。惟荷姆茲海峽運輸仍受伊朗控制，油價雖有下跌，但通膨壓力疑慮未解。上週五美債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10y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收在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4.3698%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>
              <a:lnSpc>
                <a:spcPct val="16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台債市場等殖系統，近期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10y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利率在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1.50%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上方整理，略為反應這波通膨壓力。而利率交換市場，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5y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利率則偏高檔整理，約在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2.18%~2.25%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。上週收盤，台債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10y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利率收在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1.505%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346748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歐債十年期利率走勢圖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G 12">
            <a:extLst>
              <a:ext uri="{FF2B5EF4-FFF2-40B4-BE49-F238E27FC236}">
                <a16:creationId xmlns:a16="http://schemas.microsoft.com/office/drawing/2014/main" id="{7230F571-2099-A2D6-E0EE-0B6AF15A9793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3528" y="1600201"/>
            <a:ext cx="8568952" cy="4578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777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美債十年期利率走勢圖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13">
            <a:extLst>
              <a:ext uri="{FF2B5EF4-FFF2-40B4-BE49-F238E27FC236}">
                <a16:creationId xmlns:a16="http://schemas.microsoft.com/office/drawing/2014/main" id="{A4301FFD-6AAC-4250-E2CF-58F53A57C70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520" y="1469008"/>
            <a:ext cx="8640960" cy="4828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562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日債十年期利率走勢圖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14">
            <a:extLst>
              <a:ext uri="{FF2B5EF4-FFF2-40B4-BE49-F238E27FC236}">
                <a16:creationId xmlns:a16="http://schemas.microsoft.com/office/drawing/2014/main" id="{95470AF2-FAAF-CDE8-5F82-B79F5C258A6F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1600200"/>
            <a:ext cx="8229600" cy="483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56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台債十年期利率走勢圖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15">
            <a:extLst>
              <a:ext uri="{FF2B5EF4-FFF2-40B4-BE49-F238E27FC236}">
                <a16:creationId xmlns:a16="http://schemas.microsoft.com/office/drawing/2014/main" id="{64654901-9A2C-2AB6-6F10-9E11E4A14F1E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504" y="1482126"/>
            <a:ext cx="8928992" cy="4973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409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主要國家殖利率曲線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G 16">
            <a:extLst>
              <a:ext uri="{FF2B5EF4-FFF2-40B4-BE49-F238E27FC236}">
                <a16:creationId xmlns:a16="http://schemas.microsoft.com/office/drawing/2014/main" id="{A5C9243D-7325-69D0-578D-77E773C54A2B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9512" y="1318217"/>
            <a:ext cx="8784976" cy="5301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344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原物料指數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17">
            <a:extLst>
              <a:ext uri="{FF2B5EF4-FFF2-40B4-BE49-F238E27FC236}">
                <a16:creationId xmlns:a16="http://schemas.microsoft.com/office/drawing/2014/main" id="{D9B146AC-5884-DCA6-F31A-6BC9A7F86EBF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1600200"/>
            <a:ext cx="8229600" cy="4755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435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</a:t>
            </a:r>
            <a:r>
              <a:rPr lang="en-US" altLang="zh-TW" dirty="0"/>
              <a:t>GDP</a:t>
            </a:r>
            <a:r>
              <a:rPr lang="zh-TW" altLang="en-US" dirty="0"/>
              <a:t>成長率</a:t>
            </a:r>
          </a:p>
        </p:txBody>
      </p:sp>
      <p:pic>
        <p:nvPicPr>
          <p:cNvPr id="6" name="G 25">
            <a:extLst>
              <a:ext uri="{FF2B5EF4-FFF2-40B4-BE49-F238E27FC236}">
                <a16:creationId xmlns:a16="http://schemas.microsoft.com/office/drawing/2014/main" id="{40575E49-D233-F1B6-6B72-9DCBDEE0CC36}"/>
              </a:ext>
            </a:extLst>
          </p:cNvPr>
          <p:cNvPicPr>
            <a:picLocks noGrp="1"/>
          </p:cNvPicPr>
          <p:nvPr>
            <p:ph idx="1"/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1560" y="1916832"/>
            <a:ext cx="8229600" cy="4525963"/>
          </a:xfrm>
        </p:spPr>
      </p:pic>
    </p:spTree>
    <p:extLst>
      <p:ext uri="{BB962C8B-B14F-4D97-AF65-F5344CB8AC3E}">
        <p14:creationId xmlns:p14="http://schemas.microsoft.com/office/powerpoint/2010/main" val="20674147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2"/>
  <p:tag name="RANGENAME" val="&lt;_bbchartsh_QkQxRTdGQzIyMDAxNEExOT&gt;"/>
  <p:tag name="TYPENAME" val="BloombergGChartBMPType"/>
  <p:tag name="FILETIMESTAMP" val="2026/4/7 下午 03:39:48"/>
  <p:tag name="TAGTIMESTAMP" val="2026/4/7 下午 03:39:48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  <p:tag name="HIDEFOOTERTEXT" val="Fals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9"/>
  <p:tag name="RANGENAME" val="&lt;_bbchartsh_RjZFMEU0MUQ5RkRENDMyOU&gt;"/>
  <p:tag name="TYPENAME" val="BloombergGChartBMPType"/>
  <p:tag name="FILETIMESTAMP" val="2026/4/7 下午 03:39:47"/>
  <p:tag name="TAGTIMESTAMP" val="2026/4/7 下午 03:39:47"/>
  <p:tag name="CHARTTYPE" val="ECWB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0"/>
  <p:tag name="RANGENAME" val="&lt;_bbchartsh_MTBCMzAxRDYzNDBENEQ5MT&gt;"/>
  <p:tag name="TYPENAME" val="BloombergGChartBMPType"/>
  <p:tag name="FILETIMESTAMP" val="2026/4/7 下午 03:39:59"/>
  <p:tag name="TAGTIMESTAMP" val="2026/4/7 下午 03:39:59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4"/>
  <p:tag name="RANGENAME" val="&lt;_bbchartsh_RDhGRUUwNzRFNkE3NDcxM0&gt;"/>
  <p:tag name="TYPENAME" val="BloombergGChartBMPType"/>
  <p:tag name="FILETIMESTAMP" val="2026/4/7 下午 03:40:07"/>
  <p:tag name="TAGTIMESTAMP" val="2026/4/7 下午 03:40:07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1"/>
  <p:tag name="RANGENAME" val="&lt;_bbchartsh_RTYyMkFENzYwODY5NDM2ND&gt;"/>
  <p:tag name="TYPENAME" val="BloombergGChartBMPType"/>
  <p:tag name="FILETIMESTAMP" val="2026/4/7 下午 03:40:11"/>
  <p:tag name="TAGTIMESTAMP" val="2026/4/7 下午 03:40:11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3"/>
  <p:tag name="RANGENAME" val="&lt;_bbchartsh_QUJBNkQzQTM0NDNCNDA4NT&gt;"/>
  <p:tag name="TYPENAME" val="BloombergGChartBMPType"/>
  <p:tag name="FILETIMESTAMP" val="2026/4/7 下午 03:39:59"/>
  <p:tag name="TAGTIMESTAMP" val="2026/4/7 下午 03:39:59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4"/>
  <p:tag name="RANGENAME" val="&lt;_bbchartsh_NkVBMjFBM0RBODJENDEzNE&gt;"/>
  <p:tag name="TYPENAME" val="BloombergGChartBMPType"/>
  <p:tag name="FILETIMESTAMP" val="2026/4/7 下午 03:40:08"/>
  <p:tag name="TAGTIMESTAMP" val="2026/4/7 下午 03:40:08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5"/>
  <p:tag name="RANGENAME" val="&lt;_bbchartsh_NzNGREQzNUYxRTc2NENEQU&gt;"/>
  <p:tag name="TYPENAME" val="BloombergGChartBMPType"/>
  <p:tag name="FILETIMESTAMP" val="2026/4/7 下午 03:39:46"/>
  <p:tag name="TAGTIMESTAMP" val="2026/4/7 下午 03:39:46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6"/>
  <p:tag name="RANGENAME" val="&lt;_bbchartsh_NDY4Mzc0RUFENEM2NDcyMz&gt;"/>
  <p:tag name="TYPENAME" val="BloombergGChartBMPType"/>
  <p:tag name="FILETIMESTAMP" val="2026/4/7 下午 03:39:56"/>
  <p:tag name="TAGTIMESTAMP" val="2026/4/7 下午 03:39:56"/>
  <p:tag name="CHARTTYPE" val="GC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7"/>
  <p:tag name="RANGENAME" val="&lt;_bbchartsh_NzdCOEZDQUVFNEQ0NDdERk&gt;"/>
  <p:tag name="TYPENAME" val="BloombergGChartBMPType"/>
  <p:tag name="FILETIMESTAMP" val="2026/4/7 下午 03:40:04"/>
  <p:tag name="TAGTIMESTAMP" val="2026/4/7 下午 03:40:04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5"/>
  <p:tag name="RANGENAME" val="&lt;_bbchartsh_MDc0NjEwRDZGNkUyNDQ0Rk&gt;"/>
  <p:tag name="TYPENAME" val="BloombergGChartBMPType"/>
  <p:tag name="FILETIMESTAMP" val="2026/4/7 下午 03:39:48"/>
  <p:tag name="TAGTIMESTAMP" val="2026/4/7 下午 03:39:48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8"/>
  <p:tag name="RANGENAME" val="&lt;_bbchartsh_MzBCNDY1RkQ0RDFCNEFGMk&gt;"/>
  <p:tag name="TYPENAME" val="BloombergGChartBMPType"/>
  <p:tag name="FILETIMESTAMP" val="2026/4/7 下午 03:39:59"/>
  <p:tag name="TAGTIMESTAMP" val="2026/4/7 下午 03:39:59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2"/>
  <p:tag name="RANGENAME" val="&lt;_bbchartsh_OUE2MzVGMkNFOUZGNDkzOT&gt;"/>
  <p:tag name="TYPENAME" val="BloombergGChartBMPType"/>
  <p:tag name="FILETIMESTAMP" val="2026/4/7 下午 03:40:06"/>
  <p:tag name="TAGTIMESTAMP" val="2026/4/7 下午 03:40:06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龍騰四海">
  <a:themeElements>
    <a:clrScheme name="龍騰四海">
      <a:dk1>
        <a:sysClr val="windowText" lastClr="000000"/>
      </a:dk1>
      <a:lt1>
        <a:sysClr val="window" lastClr="FFFFFF"/>
      </a:lt1>
      <a:dk2>
        <a:srgbClr val="001B36"/>
      </a:dk2>
      <a:lt2>
        <a:srgbClr val="EDF8FE"/>
      </a:lt2>
      <a:accent1>
        <a:srgbClr val="477AB1"/>
      </a:accent1>
      <a:accent2>
        <a:srgbClr val="51848E"/>
      </a:accent2>
      <a:accent3>
        <a:srgbClr val="7B9B57"/>
      </a:accent3>
      <a:accent4>
        <a:srgbClr val="8B8D8C"/>
      </a:accent4>
      <a:accent5>
        <a:srgbClr val="8B7396"/>
      </a:accent5>
      <a:accent6>
        <a:srgbClr val="E89A53"/>
      </a:accent6>
      <a:hlink>
        <a:srgbClr val="0080FF"/>
      </a:hlink>
      <a:folHlink>
        <a:srgbClr val="FF00FF"/>
      </a:folHlink>
    </a:clrScheme>
    <a:fontScheme name="龍騰四海">
      <a:majorFont>
        <a:latin typeface="Maiandra GD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중고딕"/>
        <a:font script="Hans" typeface="隶书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Ｐ明朝"/>
        <a:font script="Hang" typeface="HY견명조"/>
        <a:font script="Hans" typeface="华文楷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龍騰四海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hueMod val="100000"/>
                <a:satMod val="250000"/>
              </a:schemeClr>
            </a:gs>
            <a:gs pos="75000">
              <a:schemeClr val="phClr">
                <a:tint val="80000"/>
                <a:shade val="100000"/>
                <a:hueMod val="100000"/>
                <a:satMod val="375000"/>
              </a:schemeClr>
            </a:gs>
            <a:gs pos="100000">
              <a:schemeClr val="phClr">
                <a:tint val="50000"/>
                <a:shade val="100000"/>
                <a:hueMod val="100000"/>
                <a:satMod val="5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50000"/>
                <a:hueMod val="100000"/>
                <a:satMod val="100000"/>
              </a:schemeClr>
              <a:schemeClr val="phClr">
                <a:tint val="100000"/>
                <a:shade val="75000"/>
                <a:hueMod val="100000"/>
                <a:satMod val="100000"/>
              </a:schemeClr>
            </a:duotone>
          </a:blip>
          <a:tile tx="0" ty="0" sx="50000" sy="50000" flip="none" algn="ctr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 fov="0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2700" h="12700" prst="relaxedInset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  <a:outerShdw blurRad="44450" dist="50800" dir="3300000" sx="99000" sy="99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contrasting" dir="tl">
              <a:rot lat="0" lon="0" rev="14220000"/>
            </a:lightRig>
          </a:scene3d>
          <a:sp3d prstMaterial="dkEdge">
            <a:bevelT w="63500" h="63500"/>
            <a:bevelB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bg1">
                <a:tint val="100000"/>
                <a:shade val="100000"/>
                <a:hueMod val="100000"/>
                <a:satMod val="150000"/>
              </a:schemeClr>
            </a:gs>
            <a:gs pos="55000">
              <a:schemeClr val="bg1">
                <a:tint val="100000"/>
                <a:shade val="90000"/>
                <a:hueMod val="100000"/>
                <a:satMod val="375000"/>
              </a:schemeClr>
            </a:gs>
            <a:gs pos="100000">
              <a:schemeClr val="phClr">
                <a:tint val="88000"/>
                <a:shade val="100000"/>
                <a:hueMod val="100000"/>
                <a:satMod val="500000"/>
              </a:schemeClr>
            </a:gs>
          </a:gsLst>
          <a:lin ang="5400000" scaled="1"/>
        </a:gradFill>
        <a:blipFill>
          <a:blip xmlns:r="http://schemas.openxmlformats.org/officeDocument/2006/relationships" r:embed="rId2">
            <a:duotone>
              <a:schemeClr val="phClr">
                <a:shade val="30000"/>
                <a:satMod val="555000"/>
              </a:schemeClr>
              <a:schemeClr val="phClr">
                <a:tint val="96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BBSettings xmlns="http://schemas.bloomberg.com/settings/1.0">
  <Item name="DocumentId_Charts">{4832F31F-13F5-4D94-BE3E-F9EF10F5917B}</Item>
  <Item xmlns="" name="ShapesMap_Charts">{"{4832F31F-13F5-4D94-BE3E-F9EF10F5917B}":{"256":{},"257":{},"258":{},"259":{},"260":{},"261":{},"262":{},"263":{},"264":{},"266":{},"267":{},"268":{},"270":{},"271":{},"272":{},"273":{},"274":{},"275":{}}}</Item>
</BBSettings>
</file>

<file path=customXml/itemProps1.xml><?xml version="1.0" encoding="utf-8"?>
<ds:datastoreItem xmlns:ds="http://schemas.openxmlformats.org/officeDocument/2006/customXml" ds:itemID="{D50412D8-5D6B-4F72-8A0E-67586D205D3D}">
  <ds:schemaRefs>
    <ds:schemaRef ds:uri="http://schemas.bloomberg.com/settings/1.0"/>
    <ds:schemaRef ds:uri="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Dragon</Template>
  <TotalTime>15126</TotalTime>
  <Words>1130</Words>
  <Application>Microsoft Office PowerPoint</Application>
  <PresentationFormat>如螢幕大小 (4:3)</PresentationFormat>
  <Paragraphs>372</Paragraphs>
  <Slides>17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5" baseType="lpstr">
      <vt:lpstr>新細明體</vt:lpstr>
      <vt:lpstr>標楷體</vt:lpstr>
      <vt:lpstr>Arial</vt:lpstr>
      <vt:lpstr>Cambria</vt:lpstr>
      <vt:lpstr>Maiandra GD</vt:lpstr>
      <vt:lpstr>Wingdings 2</vt:lpstr>
      <vt:lpstr>龍騰四海</vt:lpstr>
      <vt:lpstr>Worksheet</vt:lpstr>
      <vt:lpstr>大中票券債券市場展望雙週報</vt:lpstr>
      <vt:lpstr>市場回顧</vt:lpstr>
      <vt:lpstr>歐債十年期利率走勢圖</vt:lpstr>
      <vt:lpstr>美債十年期利率走勢圖</vt:lpstr>
      <vt:lpstr>日債十年期利率走勢圖</vt:lpstr>
      <vt:lpstr>台債十年期利率走勢圖</vt:lpstr>
      <vt:lpstr>主要國家殖利率曲線</vt:lpstr>
      <vt:lpstr>原物料指數</vt:lpstr>
      <vt:lpstr>美國GDP成長率</vt:lpstr>
      <vt:lpstr>密大消費信心</vt:lpstr>
      <vt:lpstr>美國個人消費支出核心平減指數 經季調(年比)</vt:lpstr>
      <vt:lpstr>美國就業情況</vt:lpstr>
      <vt:lpstr>美國非農就業人數</vt:lpstr>
      <vt:lpstr>美國新屋及成屋銷售</vt:lpstr>
      <vt:lpstr>ISM指數</vt:lpstr>
      <vt:lpstr>經濟數據預報</vt:lpstr>
      <vt:lpstr>市場展望</vt:lpstr>
    </vt:vector>
  </TitlesOfParts>
  <Company>大中票券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大中票券債券市場展望雙週報</dc:title>
  <dc:creator>peter</dc:creator>
  <cp:lastModifiedBy>資本市場部債券科資深襄理 - 陳宗良</cp:lastModifiedBy>
  <cp:revision>392</cp:revision>
  <cp:lastPrinted>2026-05-04T08:58:30Z</cp:lastPrinted>
  <dcterms:created xsi:type="dcterms:W3CDTF">2018-04-19T05:44:13Z</dcterms:created>
  <dcterms:modified xsi:type="dcterms:W3CDTF">2026-05-04T09:43:25Z</dcterms:modified>
</cp:coreProperties>
</file>