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71" r:id="rId13"/>
    <p:sldId id="266" r:id="rId14"/>
    <p:sldId id="273" r:id="rId15"/>
    <p:sldId id="272" r:id="rId16"/>
    <p:sldId id="274" r:id="rId17"/>
    <p:sldId id="267" r:id="rId18"/>
    <p:sldId id="268" r:id="rId19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EF9B4-39E0-4E77-B419-5BDFE626C356}" type="datetimeFigureOut">
              <a:rPr lang="zh-TW" altLang="en-US" smtClean="0"/>
              <a:t>2026/5/4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大中票券債券市場展望雙週報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2026/05/04</a:t>
            </a:r>
          </a:p>
        </p:txBody>
      </p:sp>
    </p:spTree>
    <p:extLst>
      <p:ext uri="{BB962C8B-B14F-4D97-AF65-F5344CB8AC3E}">
        <p14:creationId xmlns:p14="http://schemas.microsoft.com/office/powerpoint/2010/main" val="3213377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密大消費信心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8">
            <a:extLst>
              <a:ext uri="{FF2B5EF4-FFF2-40B4-BE49-F238E27FC236}">
                <a16:creationId xmlns:a16="http://schemas.microsoft.com/office/drawing/2014/main" id="{7146E89E-5DCB-1A9A-CBE5-243FEA6F7D11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66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9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美國個人消費支出核心平減指數 經季調</a:t>
            </a:r>
            <a:r>
              <a:rPr lang="en-US" altLang="zh-TW" dirty="0"/>
              <a:t>(</a:t>
            </a:r>
            <a:r>
              <a:rPr lang="zh-TW" altLang="en-US" dirty="0"/>
              <a:t>年比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22">
            <a:extLst>
              <a:ext uri="{FF2B5EF4-FFF2-40B4-BE49-F238E27FC236}">
                <a16:creationId xmlns:a16="http://schemas.microsoft.com/office/drawing/2014/main" id="{02316D74-620B-3E18-DFFE-8362B2BBD0F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56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5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美國就業情況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9">
            <a:extLst>
              <a:ext uri="{FF2B5EF4-FFF2-40B4-BE49-F238E27FC236}">
                <a16:creationId xmlns:a16="http://schemas.microsoft.com/office/drawing/2014/main" id="{B2A79923-0150-1D6D-B8B9-EE043BBF5BB8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599" cy="51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5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美國非農就業人數</a:t>
            </a:r>
          </a:p>
        </p:txBody>
      </p:sp>
      <p:pic>
        <p:nvPicPr>
          <p:cNvPr id="6" name="G 20">
            <a:extLst>
              <a:ext uri="{FF2B5EF4-FFF2-40B4-BE49-F238E27FC236}">
                <a16:creationId xmlns:a16="http://schemas.microsoft.com/office/drawing/2014/main" id="{A80088A4-721D-F7A6-9085-AA06A9A094FB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484784"/>
            <a:ext cx="8589640" cy="4958011"/>
          </a:xfrm>
        </p:spPr>
      </p:pic>
    </p:spTree>
    <p:extLst>
      <p:ext uri="{BB962C8B-B14F-4D97-AF65-F5344CB8AC3E}">
        <p14:creationId xmlns:p14="http://schemas.microsoft.com/office/powerpoint/2010/main" val="285901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美國新屋及成屋銷售</a:t>
            </a:r>
          </a:p>
        </p:txBody>
      </p:sp>
      <p:pic>
        <p:nvPicPr>
          <p:cNvPr id="6" name="G 24">
            <a:extLst>
              <a:ext uri="{FF2B5EF4-FFF2-40B4-BE49-F238E27FC236}">
                <a16:creationId xmlns:a16="http://schemas.microsoft.com/office/drawing/2014/main" id="{A3082B46-D8A3-4BEB-755E-7CBEA3D79E00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340768"/>
            <a:ext cx="8712968" cy="5112568"/>
          </a:xfrm>
        </p:spPr>
      </p:pic>
    </p:spTree>
    <p:extLst>
      <p:ext uri="{BB962C8B-B14F-4D97-AF65-F5344CB8AC3E}">
        <p14:creationId xmlns:p14="http://schemas.microsoft.com/office/powerpoint/2010/main" val="99125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ISM</a:t>
            </a:r>
            <a:r>
              <a:rPr lang="zh-TW" altLang="en-US" dirty="0"/>
              <a:t>指數</a:t>
            </a:r>
          </a:p>
        </p:txBody>
      </p:sp>
      <p:pic>
        <p:nvPicPr>
          <p:cNvPr id="6" name="G 21">
            <a:extLst>
              <a:ext uri="{FF2B5EF4-FFF2-40B4-BE49-F238E27FC236}">
                <a16:creationId xmlns:a16="http://schemas.microsoft.com/office/drawing/2014/main" id="{1D0D50B8-FD5F-34C0-C6F9-70E6D943DC09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28800"/>
            <a:ext cx="8363272" cy="4968552"/>
          </a:xfrm>
        </p:spPr>
      </p:pic>
    </p:spTree>
    <p:extLst>
      <p:ext uri="{BB962C8B-B14F-4D97-AF65-F5344CB8AC3E}">
        <p14:creationId xmlns:p14="http://schemas.microsoft.com/office/powerpoint/2010/main" val="76533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76212"/>
            <a:ext cx="8229600" cy="1143000"/>
          </a:xfrm>
        </p:spPr>
        <p:txBody>
          <a:bodyPr/>
          <a:lstStyle/>
          <a:p>
            <a:r>
              <a:rPr lang="zh-TW" altLang="en-US" dirty="0"/>
              <a:t>經濟數據預報</a:t>
            </a:r>
          </a:p>
        </p:txBody>
      </p:sp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05D8DCD0-4D14-2850-5106-416DD80A09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103145"/>
              </p:ext>
            </p:extLst>
          </p:nvPr>
        </p:nvGraphicFramePr>
        <p:xfrm>
          <a:off x="431404" y="1319210"/>
          <a:ext cx="8229598" cy="4938719"/>
        </p:xfrm>
        <a:graphic>
          <a:graphicData uri="http://schemas.openxmlformats.org/drawingml/2006/table">
            <a:tbl>
              <a:tblPr/>
              <a:tblGrid>
                <a:gridCol w="838600">
                  <a:extLst>
                    <a:ext uri="{9D8B030D-6E8A-4147-A177-3AD203B41FA5}">
                      <a16:colId xmlns:a16="http://schemas.microsoft.com/office/drawing/2014/main" val="4231098637"/>
                    </a:ext>
                  </a:extLst>
                </a:gridCol>
                <a:gridCol w="469217">
                  <a:extLst>
                    <a:ext uri="{9D8B030D-6E8A-4147-A177-3AD203B41FA5}">
                      <a16:colId xmlns:a16="http://schemas.microsoft.com/office/drawing/2014/main" val="585377521"/>
                    </a:ext>
                  </a:extLst>
                </a:gridCol>
                <a:gridCol w="4286179">
                  <a:extLst>
                    <a:ext uri="{9D8B030D-6E8A-4147-A177-3AD203B41FA5}">
                      <a16:colId xmlns:a16="http://schemas.microsoft.com/office/drawing/2014/main" val="711202907"/>
                    </a:ext>
                  </a:extLst>
                </a:gridCol>
                <a:gridCol w="545756">
                  <a:extLst>
                    <a:ext uri="{9D8B030D-6E8A-4147-A177-3AD203B41FA5}">
                      <a16:colId xmlns:a16="http://schemas.microsoft.com/office/drawing/2014/main" val="274098597"/>
                    </a:ext>
                  </a:extLst>
                </a:gridCol>
                <a:gridCol w="718801">
                  <a:extLst>
                    <a:ext uri="{9D8B030D-6E8A-4147-A177-3AD203B41FA5}">
                      <a16:colId xmlns:a16="http://schemas.microsoft.com/office/drawing/2014/main" val="3730970657"/>
                    </a:ext>
                  </a:extLst>
                </a:gridCol>
                <a:gridCol w="652244">
                  <a:extLst>
                    <a:ext uri="{9D8B030D-6E8A-4147-A177-3AD203B41FA5}">
                      <a16:colId xmlns:a16="http://schemas.microsoft.com/office/drawing/2014/main" val="924963338"/>
                    </a:ext>
                  </a:extLst>
                </a:gridCol>
                <a:gridCol w="718801">
                  <a:extLst>
                    <a:ext uri="{9D8B030D-6E8A-4147-A177-3AD203B41FA5}">
                      <a16:colId xmlns:a16="http://schemas.microsoft.com/office/drawing/2014/main" val="404210776"/>
                    </a:ext>
                  </a:extLst>
                </a:gridCol>
              </a:tblGrid>
              <a:tr h="2057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日期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國別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名稱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月份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調查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實際值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前值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39828"/>
                  </a:ext>
                </a:extLst>
              </a:tr>
              <a:tr h="2057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51.3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298912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美國綜合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72040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美國新屋銷售單戶住宅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660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587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885479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美國營建許可件數私有住宅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1372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095339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911505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歐元區綜合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151380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日本服務業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292288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日本綜合採購經理人指數產出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257134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美國密西根大學消費者信心指數同時指標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907079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美國成屋銷售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4.04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3.98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629355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ZEW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德國經濟成長預期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-17.2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324962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美國消費者物價指數 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0.9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640772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歐元區實質國內生產毛額 基期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=2000 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1Q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31662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PPI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最終需求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月比，經季調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276883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日本工具機訂單 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416037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2026/5/20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歐盟統計局歐元區核心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MUICP 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未經季調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564053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歐元區消費者信心指數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-20.6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652823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美國製造業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54.5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767504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堪薩斯市聯邦準備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綜合指數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2154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美國新屋開工件數私有住宅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1502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442074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IFO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泛德地區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企業景氣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84.4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655848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台灣失業率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3.35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981338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芝加哥聯準會全國經濟活動指數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-0.2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80955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台灣實質工業生產指數（年比）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28.68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648"/>
                  </a:ext>
                </a:extLst>
              </a:tr>
            </a:tbl>
          </a:graphicData>
        </a:graphic>
      </p:graphicFrame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D49ABC66-699E-301C-EEFE-5CDD2F325A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653373"/>
              </p:ext>
            </p:extLst>
          </p:nvPr>
        </p:nvGraphicFramePr>
        <p:xfrm>
          <a:off x="405606" y="1237188"/>
          <a:ext cx="8255396" cy="505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543800" imgH="4619661" progId="Excel.Sheet.12">
                  <p:embed/>
                </p:oleObj>
              </mc:Choice>
              <mc:Fallback>
                <p:oleObj name="Worksheet" r:id="rId2" imgW="7543800" imgH="461966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5606" y="1237188"/>
                        <a:ext cx="8255396" cy="5055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9FAAA818-88A7-C0A4-34FA-E3659EEC3D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615286"/>
              </p:ext>
            </p:extLst>
          </p:nvPr>
        </p:nvGraphicFramePr>
        <p:xfrm>
          <a:off x="405606" y="1237189"/>
          <a:ext cx="8255396" cy="5020740"/>
        </p:xfrm>
        <a:graphic>
          <a:graphicData uri="http://schemas.openxmlformats.org/drawingml/2006/table">
            <a:tbl>
              <a:tblPr/>
              <a:tblGrid>
                <a:gridCol w="841229">
                  <a:extLst>
                    <a:ext uri="{9D8B030D-6E8A-4147-A177-3AD203B41FA5}">
                      <a16:colId xmlns:a16="http://schemas.microsoft.com/office/drawing/2014/main" val="2316686841"/>
                    </a:ext>
                  </a:extLst>
                </a:gridCol>
                <a:gridCol w="470688">
                  <a:extLst>
                    <a:ext uri="{9D8B030D-6E8A-4147-A177-3AD203B41FA5}">
                      <a16:colId xmlns:a16="http://schemas.microsoft.com/office/drawing/2014/main" val="2576930983"/>
                    </a:ext>
                  </a:extLst>
                </a:gridCol>
                <a:gridCol w="4299614">
                  <a:extLst>
                    <a:ext uri="{9D8B030D-6E8A-4147-A177-3AD203B41FA5}">
                      <a16:colId xmlns:a16="http://schemas.microsoft.com/office/drawing/2014/main" val="100379917"/>
                    </a:ext>
                  </a:extLst>
                </a:gridCol>
                <a:gridCol w="547466">
                  <a:extLst>
                    <a:ext uri="{9D8B030D-6E8A-4147-A177-3AD203B41FA5}">
                      <a16:colId xmlns:a16="http://schemas.microsoft.com/office/drawing/2014/main" val="743645587"/>
                    </a:ext>
                  </a:extLst>
                </a:gridCol>
                <a:gridCol w="721055">
                  <a:extLst>
                    <a:ext uri="{9D8B030D-6E8A-4147-A177-3AD203B41FA5}">
                      <a16:colId xmlns:a16="http://schemas.microsoft.com/office/drawing/2014/main" val="425630370"/>
                    </a:ext>
                  </a:extLst>
                </a:gridCol>
                <a:gridCol w="654289">
                  <a:extLst>
                    <a:ext uri="{9D8B030D-6E8A-4147-A177-3AD203B41FA5}">
                      <a16:colId xmlns:a16="http://schemas.microsoft.com/office/drawing/2014/main" val="1424559673"/>
                    </a:ext>
                  </a:extLst>
                </a:gridCol>
                <a:gridCol w="721055">
                  <a:extLst>
                    <a:ext uri="{9D8B030D-6E8A-4147-A177-3AD203B41FA5}">
                      <a16:colId xmlns:a16="http://schemas.microsoft.com/office/drawing/2014/main" val="2662441968"/>
                    </a:ext>
                  </a:extLst>
                </a:gridCol>
              </a:tblGrid>
              <a:tr h="20919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日期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國別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名稱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月份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調查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實際值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前值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018666"/>
                  </a:ext>
                </a:extLst>
              </a:tr>
              <a:tr h="20919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51.3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71003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美國綜合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19904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美國新屋銷售單戶住宅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660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587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63105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美國營建許可件數私有住宅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1372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249459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28726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歐元區綜合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79449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日本服務業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4914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日本綜合採購經理人指數產出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6845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美國密西根大學消費者信心指數同時指標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974959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美國成屋銷售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4.04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3.98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317399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ZEW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德國經濟成長預期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-17.2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09601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美國消費者物價指數 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0.9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15260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歐元區實質國內生產毛額 基期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=2000 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1Q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45230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PPI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最終需求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月比，經季調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76547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日本工具機訂單 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86591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2026/5/20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歐盟統計局歐元區核心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MUICP 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未經季調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972345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歐元區消費者信心指數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-20.6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73330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美國製造業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54.5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17932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堪薩斯市聯邦準備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綜合指數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85897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美國新屋開工件數私有住宅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1502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7341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IFO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泛德地區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企業景氣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84.4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69238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台灣失業率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3.35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59772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芝加哥聯準會全國經濟活動指數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-0.2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90467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台灣實質工業生產指數（年比）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28.68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516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3055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市場展望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從利率走勢看，美債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利率暫時自高檔下修，但月線與季線仍為上升走勢，短線走勢偏空的疑慮仍在。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美國方面，美伊和平談判進展卡關，雙方各持己見，最終結果仍不明朗，美債利率易受消息所影響。美債操作暫持觀望態度。台債市場，債市利率在近期續在低檔區間，料通膨疑慮將持續對債市形成偏空壓力。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IRS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利率近期偏高檔整理。債券操作上，在中東地緣政治衝突狀況結束之前，通膨壓力為主要考量。</a:t>
            </a:r>
          </a:p>
        </p:txBody>
      </p:sp>
    </p:spTree>
    <p:extLst>
      <p:ext uri="{BB962C8B-B14F-4D97-AF65-F5344CB8AC3E}">
        <p14:creationId xmlns:p14="http://schemas.microsoft.com/office/powerpoint/2010/main" val="154830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市場回顧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9251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最近二週，金融情勢變動仍大，美債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利率曾上漲超過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4.42%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。但川普表示美軍將引導受困的中立商船，通過荷姆茲海峽後，利率走跌。惟荷姆茲海峽運輸仍受伊朗控制，油價雖有下跌，但通膨壓力疑慮未解。上週五美債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4.3698%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台債市場等殖系統，近期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1.50%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上方整理，略為反應這波通膨壓力。而利率交換市場，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利率則偏高檔整理，約在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2.18%~2.25%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。上週收盤，台債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1.505%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4674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2">
            <a:extLst>
              <a:ext uri="{FF2B5EF4-FFF2-40B4-BE49-F238E27FC236}">
                <a16:creationId xmlns:a16="http://schemas.microsoft.com/office/drawing/2014/main" id="{7230F571-2099-A2D6-E0EE-0B6AF15A9793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528" y="1600201"/>
            <a:ext cx="8568952" cy="45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77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3">
            <a:extLst>
              <a:ext uri="{FF2B5EF4-FFF2-40B4-BE49-F238E27FC236}">
                <a16:creationId xmlns:a16="http://schemas.microsoft.com/office/drawing/2014/main" id="{A4301FFD-6AAC-4250-E2CF-58F53A57C70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469008"/>
            <a:ext cx="8640960" cy="482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56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日債十年期利率走勢圖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4">
            <a:extLst>
              <a:ext uri="{FF2B5EF4-FFF2-40B4-BE49-F238E27FC236}">
                <a16:creationId xmlns:a16="http://schemas.microsoft.com/office/drawing/2014/main" id="{95470AF2-FAAF-CDE8-5F82-B79F5C258A6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83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5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台債十年期利率走勢圖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5">
            <a:extLst>
              <a:ext uri="{FF2B5EF4-FFF2-40B4-BE49-F238E27FC236}">
                <a16:creationId xmlns:a16="http://schemas.microsoft.com/office/drawing/2014/main" id="{64654901-9A2C-2AB6-6F10-9E11E4A14F1E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504" y="1482126"/>
            <a:ext cx="8928992" cy="4973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0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主要國家殖利率曲線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6">
            <a:extLst>
              <a:ext uri="{FF2B5EF4-FFF2-40B4-BE49-F238E27FC236}">
                <a16:creationId xmlns:a16="http://schemas.microsoft.com/office/drawing/2014/main" id="{A5C9243D-7325-69D0-578D-77E773C54A2B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318217"/>
            <a:ext cx="8784976" cy="53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4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原物料指數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7">
            <a:extLst>
              <a:ext uri="{FF2B5EF4-FFF2-40B4-BE49-F238E27FC236}">
                <a16:creationId xmlns:a16="http://schemas.microsoft.com/office/drawing/2014/main" id="{D9B146AC-5884-DCA6-F31A-6BC9A7F86EB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755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3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</a:t>
            </a:r>
            <a:r>
              <a:rPr lang="en-US" altLang="zh-TW" dirty="0"/>
              <a:t>GDP</a:t>
            </a:r>
            <a:r>
              <a:rPr lang="zh-TW" altLang="en-US" dirty="0"/>
              <a:t>成長率</a:t>
            </a:r>
          </a:p>
        </p:txBody>
      </p:sp>
      <p:pic>
        <p:nvPicPr>
          <p:cNvPr id="6" name="G 25">
            <a:extLst>
              <a:ext uri="{FF2B5EF4-FFF2-40B4-BE49-F238E27FC236}">
                <a16:creationId xmlns:a16="http://schemas.microsoft.com/office/drawing/2014/main" id="{40575E49-D233-F1B6-6B72-9DCBDEE0CC36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1560" y="1916832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20674147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2"/>
  <p:tag name="RANGENAME" val="&lt;_bbchartsh_QkQxRTdGQzIyMDAxNEExOT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  <p:tag name="HIDEFOOTERTEXT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9"/>
  <p:tag name="RANGENAME" val="&lt;_bbchartsh_RjZFMEU0MUQ5RkRENDMyOU&gt;"/>
  <p:tag name="TYPENAME" val="BloombergGChartBMPType"/>
  <p:tag name="FILETIMESTAMP" val="2026/4/7 下午 03:39:47"/>
  <p:tag name="TAGTIMESTAMP" val="2026/4/7 下午 03:39:47"/>
  <p:tag name="CHARTTYPE" val="ECWB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0"/>
  <p:tag name="RANGENAME" val="&lt;_bbchartsh_MTBCMzAxRDYzNDBENEQ5M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4"/>
  <p:tag name="RANGENAME" val="&lt;_bbchartsh_RDhGRUUwNzRFNkE3NDcxM0&gt;"/>
  <p:tag name="TYPENAME" val="BloombergGChartBMPType"/>
  <p:tag name="FILETIMESTAMP" val="2026/4/7 下午 03:40:07"/>
  <p:tag name="TAGTIMESTAMP" val="2026/4/7 下午 03:40:07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1"/>
  <p:tag name="RANGENAME" val="&lt;_bbchartsh_RTYyMkFENzYwODY5NDM2ND&gt;"/>
  <p:tag name="TYPENAME" val="BloombergGChartBMPType"/>
  <p:tag name="FILETIMESTAMP" val="2026/4/7 下午 03:40:11"/>
  <p:tag name="TAGTIMESTAMP" val="2026/4/7 下午 03:40:11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3"/>
  <p:tag name="RANGENAME" val="&lt;_bbchartsh_QUJBNkQzQTM0NDNCNDA4N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4"/>
  <p:tag name="RANGENAME" val="&lt;_bbchartsh_NkVBMjFBM0RBODJENDEzNE&gt;"/>
  <p:tag name="TYPENAME" val="BloombergGChartBMPType"/>
  <p:tag name="FILETIMESTAMP" val="2026/4/7 下午 03:40:08"/>
  <p:tag name="TAGTIMESTAMP" val="2026/4/7 下午 03:40:0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5"/>
  <p:tag name="RANGENAME" val="&lt;_bbchartsh_NzNGREQzNUYxRTc2NENEQU&gt;"/>
  <p:tag name="TYPENAME" val="BloombergGChartBMPType"/>
  <p:tag name="FILETIMESTAMP" val="2026/4/7 下午 03:39:46"/>
  <p:tag name="TAGTIMESTAMP" val="2026/4/7 下午 03:39:4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6"/>
  <p:tag name="RANGENAME" val="&lt;_bbchartsh_NDY4Mzc0RUFENEM2NDcyMz&gt;"/>
  <p:tag name="TYPENAME" val="BloombergGChartBMPType"/>
  <p:tag name="FILETIMESTAMP" val="2026/4/7 下午 03:39:56"/>
  <p:tag name="TAGTIMESTAMP" val="2026/4/7 下午 03:39:56"/>
  <p:tag name="CHARTTYPE" val="GC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7"/>
  <p:tag name="RANGENAME" val="&lt;_bbchartsh_NzdCOEZDQUVFNEQ0NDdERk&gt;"/>
  <p:tag name="TYPENAME" val="BloombergGChartBMPType"/>
  <p:tag name="FILETIMESTAMP" val="2026/4/7 下午 03:40:04"/>
  <p:tag name="TAGTIMESTAMP" val="2026/4/7 下午 03:40:04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5"/>
  <p:tag name="RANGENAME" val="&lt;_bbchartsh_MDc0NjEwRDZGNkUyNDQ0Rk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8"/>
  <p:tag name="RANGENAME" val="&lt;_bbchartsh_MzBCNDY1RkQ0RDFCNEFGMk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2"/>
  <p:tag name="RANGENAME" val="&lt;_bbchartsh_OUE2MzVGMkNFOUZGNDkzOT&gt;"/>
  <p:tag name="TYPENAME" val="BloombergGChartBMPType"/>
  <p:tag name="FILETIMESTAMP" val="2026/4/7 下午 03:40:06"/>
  <p:tag name="TAGTIMESTAMP" val="2026/4/7 下午 03:40:0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BSettings xmlns="http://schemas.bloomberg.com/settings/1.0">
  <Item name="DocumentId_Charts">{4832F31F-13F5-4D94-BE3E-F9EF10F5917B}</Item>
  <Item xmlns="" name="ShapesMap_Charts">{"{4832F31F-13F5-4D94-BE3E-F9EF10F5917B}":{"256":{},"257":{},"258":{},"259":{},"260":{},"261":{},"262":{},"263":{},"264":{},"266":{},"267":{},"268":{},"270":{},"271":{},"272":{},"273":{},"274":{},"275":{}}}</Item>
</BBSettings>
</file>

<file path=customXml/itemProps1.xml><?xml version="1.0" encoding="utf-8"?>
<ds:datastoreItem xmlns:ds="http://schemas.openxmlformats.org/officeDocument/2006/customXml" ds:itemID="{D50412D8-5D6B-4F72-8A0E-67586D205D3D}">
  <ds:schemaRefs>
    <ds:schemaRef ds:uri="http://schemas.bloomberg.com/settings/1.0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15142</TotalTime>
  <Words>1130</Words>
  <Application>Microsoft Office PowerPoint</Application>
  <PresentationFormat>如螢幕大小 (4:3)</PresentationFormat>
  <Paragraphs>372</Paragraphs>
  <Slides>17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5" baseType="lpstr">
      <vt:lpstr>新細明體</vt:lpstr>
      <vt:lpstr>標楷體</vt:lpstr>
      <vt:lpstr>Arial</vt:lpstr>
      <vt:lpstr>Cambria</vt:lpstr>
      <vt:lpstr>Maiandra GD</vt:lpstr>
      <vt:lpstr>Wingdings 2</vt:lpstr>
      <vt:lpstr>龍騰四海</vt:lpstr>
      <vt:lpstr>Worksheet</vt:lpstr>
      <vt:lpstr>大中票券債券市場展望雙週報</vt:lpstr>
      <vt:lpstr>市場回顧</vt:lpstr>
      <vt:lpstr>歐債十年期利率走勢圖</vt:lpstr>
      <vt:lpstr>美債十年期利率走勢圖</vt:lpstr>
      <vt:lpstr>日債十年期利率走勢圖</vt:lpstr>
      <vt:lpstr>台債十年期利率走勢圖</vt:lpstr>
      <vt:lpstr>主要國家殖利率曲線</vt:lpstr>
      <vt:lpstr>原物料指數</vt:lpstr>
      <vt:lpstr>美國GDP成長率</vt:lpstr>
      <vt:lpstr>密大消費信心</vt:lpstr>
      <vt:lpstr>美國個人消費支出核心平減指數 經季調(年比)</vt:lpstr>
      <vt:lpstr>美國就業情況</vt:lpstr>
      <vt:lpstr>美國非農就業人數</vt:lpstr>
      <vt:lpstr>美國新屋及成屋銷售</vt:lpstr>
      <vt:lpstr>ISM指數</vt:lpstr>
      <vt:lpstr>經濟數據預報</vt:lpstr>
      <vt:lpstr>市場展望</vt:lpstr>
    </vt:vector>
  </TitlesOfParts>
  <Company>大中票券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大中票券債券市場展望雙週報</dc:title>
  <dc:creator>peter</dc:creator>
  <cp:lastModifiedBy>資本市場部債券科資深襄理 - 陳宗良</cp:lastModifiedBy>
  <cp:revision>392</cp:revision>
  <cp:lastPrinted>2026-05-04T08:58:30Z</cp:lastPrinted>
  <dcterms:created xsi:type="dcterms:W3CDTF">2018-04-19T05:44:13Z</dcterms:created>
  <dcterms:modified xsi:type="dcterms:W3CDTF">2026-05-04T09:59:09Z</dcterms:modified>
</cp:coreProperties>
</file>