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66" r:id="rId14"/>
    <p:sldId id="273" r:id="rId15"/>
    <p:sldId id="272" r:id="rId16"/>
    <p:sldId id="274" r:id="rId17"/>
    <p:sldId id="267" r:id="rId18"/>
    <p:sldId id="268" r:id="rId19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EF9B4-39E0-4E77-B419-5BDFE626C356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大中票券債券市場展望雙週報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2026/06/01</a:t>
            </a:r>
          </a:p>
        </p:txBody>
      </p:sp>
    </p:spTree>
    <p:extLst>
      <p:ext uri="{BB962C8B-B14F-4D97-AF65-F5344CB8AC3E}">
        <p14:creationId xmlns:p14="http://schemas.microsoft.com/office/powerpoint/2010/main" val="321337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密大消費信心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8">
            <a:extLst>
              <a:ext uri="{FF2B5EF4-FFF2-40B4-BE49-F238E27FC236}">
                <a16:creationId xmlns:a16="http://schemas.microsoft.com/office/drawing/2014/main" id="{7146E89E-5DCB-1A9A-CBE5-243FEA6F7D11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707275"/>
            <a:ext cx="8229600" cy="423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9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美國個人消費支出核心平減指數 </a:t>
            </a:r>
            <a:br>
              <a:rPr lang="en-US" altLang="zh-TW" dirty="0"/>
            </a:br>
            <a:r>
              <a:rPr lang="zh-TW" altLang="en-US" dirty="0"/>
              <a:t>經季調</a:t>
            </a:r>
            <a:r>
              <a:rPr lang="en-US" altLang="zh-TW" dirty="0"/>
              <a:t>(</a:t>
            </a:r>
            <a:r>
              <a:rPr lang="zh-TW" altLang="en-US" dirty="0"/>
              <a:t>年比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22">
            <a:extLst>
              <a:ext uri="{FF2B5EF4-FFF2-40B4-BE49-F238E27FC236}">
                <a16:creationId xmlns:a16="http://schemas.microsoft.com/office/drawing/2014/main" id="{02316D74-620B-3E18-DFFE-8362B2BBD0F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18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5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美國就業情況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9">
            <a:extLst>
              <a:ext uri="{FF2B5EF4-FFF2-40B4-BE49-F238E27FC236}">
                <a16:creationId xmlns:a16="http://schemas.microsoft.com/office/drawing/2014/main" id="{B2A79923-0150-1D6D-B8B9-EE043BBF5BB8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5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美國非農就業人數</a:t>
            </a:r>
          </a:p>
        </p:txBody>
      </p:sp>
      <p:pic>
        <p:nvPicPr>
          <p:cNvPr id="6" name="G 20">
            <a:extLst>
              <a:ext uri="{FF2B5EF4-FFF2-40B4-BE49-F238E27FC236}">
                <a16:creationId xmlns:a16="http://schemas.microsoft.com/office/drawing/2014/main" id="{A80088A4-721D-F7A6-9085-AA06A9A094FB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84784"/>
            <a:ext cx="8589640" cy="4958011"/>
          </a:xfrm>
        </p:spPr>
      </p:pic>
    </p:spTree>
    <p:extLst>
      <p:ext uri="{BB962C8B-B14F-4D97-AF65-F5344CB8AC3E}">
        <p14:creationId xmlns:p14="http://schemas.microsoft.com/office/powerpoint/2010/main" val="285901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美國新屋及成屋銷售</a:t>
            </a:r>
          </a:p>
        </p:txBody>
      </p:sp>
      <p:pic>
        <p:nvPicPr>
          <p:cNvPr id="6" name="G 24">
            <a:extLst>
              <a:ext uri="{FF2B5EF4-FFF2-40B4-BE49-F238E27FC236}">
                <a16:creationId xmlns:a16="http://schemas.microsoft.com/office/drawing/2014/main" id="{A3082B46-D8A3-4BEB-755E-7CBEA3D79E00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340768"/>
            <a:ext cx="8712968" cy="5112568"/>
          </a:xfrm>
        </p:spPr>
      </p:pic>
    </p:spTree>
    <p:extLst>
      <p:ext uri="{BB962C8B-B14F-4D97-AF65-F5344CB8AC3E}">
        <p14:creationId xmlns:p14="http://schemas.microsoft.com/office/powerpoint/2010/main" val="99125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ISM</a:t>
            </a:r>
            <a:r>
              <a:rPr lang="zh-TW" altLang="en-US" dirty="0"/>
              <a:t>指數</a:t>
            </a:r>
          </a:p>
        </p:txBody>
      </p:sp>
      <p:pic>
        <p:nvPicPr>
          <p:cNvPr id="6" name="G 21">
            <a:extLst>
              <a:ext uri="{FF2B5EF4-FFF2-40B4-BE49-F238E27FC236}">
                <a16:creationId xmlns:a16="http://schemas.microsoft.com/office/drawing/2014/main" id="{1D0D50B8-FD5F-34C0-C6F9-70E6D943DC09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28800"/>
            <a:ext cx="8363272" cy="4968552"/>
          </a:xfrm>
        </p:spPr>
      </p:pic>
    </p:spTree>
    <p:extLst>
      <p:ext uri="{BB962C8B-B14F-4D97-AF65-F5344CB8AC3E}">
        <p14:creationId xmlns:p14="http://schemas.microsoft.com/office/powerpoint/2010/main" val="76533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76212"/>
            <a:ext cx="8229600" cy="1143000"/>
          </a:xfrm>
        </p:spPr>
        <p:txBody>
          <a:bodyPr/>
          <a:lstStyle/>
          <a:p>
            <a:r>
              <a:rPr lang="zh-TW" altLang="en-US" dirty="0"/>
              <a:t>經濟數據預報</a:t>
            </a:r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CE87965B-A2F6-416F-1DCD-61F5710A7B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319212"/>
            <a:ext cx="7632848" cy="513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55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市場展望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從利率走勢看，美債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年期利率雖回跌，但短線趨勢仍偏向區間震盪。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本週關注經濟數據重點為美國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月非農就業數據，市場預估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月非農新增就業為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8.9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萬人；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ISM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製造業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PMI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ISM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服務業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PMI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。台灣方面則是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CPI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，預估年增率將升高至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2.12%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70000"/>
              </a:lnSpc>
            </a:pP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操作方面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，美國公債利率預估在近期區間內整理，持續關注中東情勢、油價走勢，以及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FED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新主席就任後的首次會議，操作上宜先觀望。台債市場，目前公債殖利率料將呈現高檔整理格局，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年期公債標售結果為觀察重點。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830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市場回顧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9251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最近二週，美債殖利率走勢呈現先升後回跌。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年美債利率一度升抵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5.18%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，創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2007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年金融海嘯前夕以來最高水準。但月底受到停火談判及終戰協議談判持續推動影響，油價回落，利率下跌。上週五美債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年券收在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4.4355%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台債市場，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月下旬標售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年期券得標利率，得標利率達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1.9%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，高於預期且創下近兩年來的新高紀錄。但在投資盤承接下，月底成交在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1.879%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，顯示台債市場利率雖處高檔，但氣氛逐漸回穩。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月下旬台債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年指標券未有成交。</a:t>
            </a:r>
          </a:p>
        </p:txBody>
      </p:sp>
    </p:spTree>
    <p:extLst>
      <p:ext uri="{BB962C8B-B14F-4D97-AF65-F5344CB8AC3E}">
        <p14:creationId xmlns:p14="http://schemas.microsoft.com/office/powerpoint/2010/main" val="334674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2">
            <a:extLst>
              <a:ext uri="{FF2B5EF4-FFF2-40B4-BE49-F238E27FC236}">
                <a16:creationId xmlns:a16="http://schemas.microsoft.com/office/drawing/2014/main" id="{7230F571-2099-A2D6-E0EE-0B6AF15A9793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528" y="1658073"/>
            <a:ext cx="8568952" cy="434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77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3">
            <a:extLst>
              <a:ext uri="{FF2B5EF4-FFF2-40B4-BE49-F238E27FC236}">
                <a16:creationId xmlns:a16="http://schemas.microsoft.com/office/drawing/2014/main" id="{A4301FFD-6AAC-4250-E2CF-58F53A57C70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1" y="1469008"/>
            <a:ext cx="8640958" cy="482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56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日債十年期利率走勢圖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4">
            <a:extLst>
              <a:ext uri="{FF2B5EF4-FFF2-40B4-BE49-F238E27FC236}">
                <a16:creationId xmlns:a16="http://schemas.microsoft.com/office/drawing/2014/main" id="{95470AF2-FAAF-CDE8-5F82-B79F5C258A6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713195"/>
            <a:ext cx="8229600" cy="438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5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台債十年期利率走勢圖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5">
            <a:extLst>
              <a:ext uri="{FF2B5EF4-FFF2-40B4-BE49-F238E27FC236}">
                <a16:creationId xmlns:a16="http://schemas.microsoft.com/office/drawing/2014/main" id="{64654901-9A2C-2AB6-6F10-9E11E4A14F1E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504" y="1482126"/>
            <a:ext cx="8928991" cy="497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0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主要國家殖利率曲線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6">
            <a:extLst>
              <a:ext uri="{FF2B5EF4-FFF2-40B4-BE49-F238E27FC236}">
                <a16:creationId xmlns:a16="http://schemas.microsoft.com/office/drawing/2014/main" id="{A5C9243D-7325-69D0-578D-77E773C54A2B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318217"/>
            <a:ext cx="8784975" cy="5301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4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原物料指數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7">
            <a:extLst>
              <a:ext uri="{FF2B5EF4-FFF2-40B4-BE49-F238E27FC236}">
                <a16:creationId xmlns:a16="http://schemas.microsoft.com/office/drawing/2014/main" id="{D9B146AC-5884-DCA6-F31A-6BC9A7F86EB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783598"/>
            <a:ext cx="8229600" cy="415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</a:t>
            </a:r>
            <a:r>
              <a:rPr lang="en-US" altLang="zh-TW" dirty="0"/>
              <a:t>GDP</a:t>
            </a:r>
            <a:r>
              <a:rPr lang="zh-TW" altLang="en-US" dirty="0"/>
              <a:t>成長率</a:t>
            </a:r>
          </a:p>
        </p:txBody>
      </p:sp>
      <p:pic>
        <p:nvPicPr>
          <p:cNvPr id="6" name="G 25">
            <a:extLst>
              <a:ext uri="{FF2B5EF4-FFF2-40B4-BE49-F238E27FC236}">
                <a16:creationId xmlns:a16="http://schemas.microsoft.com/office/drawing/2014/main" id="{40575E49-D233-F1B6-6B72-9DCBDEE0CC36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1560" y="1916832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20674147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2"/>
  <p:tag name="RANGENAME" val="&lt;_bbchartsh_QkQxRTdGQzIyMDAxNEExOT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  <p:tag name="HIDEFOOTERTEXT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9"/>
  <p:tag name="RANGENAME" val="&lt;_bbchartsh_RjZFMEU0MUQ5RkRENDMyOU&gt;"/>
  <p:tag name="TYPENAME" val="BloombergGChartBMPType"/>
  <p:tag name="FILETIMESTAMP" val="2026/4/7 下午 03:39:47"/>
  <p:tag name="TAGTIMESTAMP" val="2026/4/7 下午 03:39:47"/>
  <p:tag name="CHARTTYPE" val="ECWB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0"/>
  <p:tag name="RANGENAME" val="&lt;_bbchartsh_MTBCMzAxRDYzNDBENEQ5M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4"/>
  <p:tag name="RANGENAME" val="&lt;_bbchartsh_RDhGRUUwNzRFNkE3NDcxM0&gt;"/>
  <p:tag name="TYPENAME" val="BloombergGChartBMPType"/>
  <p:tag name="FILETIMESTAMP" val="2026/4/7 下午 03:40:07"/>
  <p:tag name="TAGTIMESTAMP" val="2026/4/7 下午 03:40:07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1"/>
  <p:tag name="RANGENAME" val="&lt;_bbchartsh_RTYyMkFENzYwODY5NDM2ND&gt;"/>
  <p:tag name="TYPENAME" val="BloombergGChartBMPType"/>
  <p:tag name="FILETIMESTAMP" val="2026/4/7 下午 03:40:11"/>
  <p:tag name="TAGTIMESTAMP" val="2026/4/7 下午 03:40:11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3"/>
  <p:tag name="RANGENAME" val="&lt;_bbchartsh_QUJBNkQzQTM0NDNCNDA4N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4"/>
  <p:tag name="RANGENAME" val="&lt;_bbchartsh_NkVBMjFBM0RBODJENDEzNE&gt;"/>
  <p:tag name="TYPENAME" val="BloombergGChartBMPType"/>
  <p:tag name="FILETIMESTAMP" val="2026/4/7 下午 03:40:08"/>
  <p:tag name="TAGTIMESTAMP" val="2026/4/7 下午 03:40:0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5"/>
  <p:tag name="RANGENAME" val="&lt;_bbchartsh_NzNGREQzNUYxRTc2NENEQU&gt;"/>
  <p:tag name="TYPENAME" val="BloombergGChartBMPType"/>
  <p:tag name="FILETIMESTAMP" val="2026/4/7 下午 03:39:46"/>
  <p:tag name="TAGTIMESTAMP" val="2026/4/7 下午 03:39:4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6"/>
  <p:tag name="RANGENAME" val="&lt;_bbchartsh_NDY4Mzc0RUFENEM2NDcyMz&gt;"/>
  <p:tag name="TYPENAME" val="BloombergGChartBMPType"/>
  <p:tag name="FILETIMESTAMP" val="2026/4/7 下午 03:39:56"/>
  <p:tag name="TAGTIMESTAMP" val="2026/4/7 下午 03:39:56"/>
  <p:tag name="CHARTTYPE" val="GC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7"/>
  <p:tag name="RANGENAME" val="&lt;_bbchartsh_NzdCOEZDQUVFNEQ0NDdERk&gt;"/>
  <p:tag name="TYPENAME" val="BloombergGChartBMPType"/>
  <p:tag name="FILETIMESTAMP" val="2026/4/7 下午 03:40:04"/>
  <p:tag name="TAGTIMESTAMP" val="2026/4/7 下午 03:40:04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5"/>
  <p:tag name="RANGENAME" val="&lt;_bbchartsh_MDc0NjEwRDZGNkUyNDQ0Rk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8"/>
  <p:tag name="RANGENAME" val="&lt;_bbchartsh_MzBCNDY1RkQ0RDFCNEFGMk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2"/>
  <p:tag name="RANGENAME" val="&lt;_bbchartsh_OUE2MzVGMkNFOUZGNDkzOT&gt;"/>
  <p:tag name="TYPENAME" val="BloombergGChartBMPType"/>
  <p:tag name="FILETIMESTAMP" val="2026/4/7 下午 03:40:06"/>
  <p:tag name="TAGTIMESTAMP" val="2026/4/7 下午 03:40:0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BSettings xmlns="http://schemas.bloomberg.com/settings/1.0">
  <Item name="DocumentId_Charts">{4832F31F-13F5-4D94-BE3E-F9EF10F5917B}</Item>
  <Item xmlns="" name="ShapesMap_Charts">{"{4832F31F-13F5-4D94-BE3E-F9EF10F5917B}":{"256":{},"257":{},"258":{},"259":{},"260":{},"261":{},"262":{},"263":{},"264":{},"266":{},"267":{},"268":{},"270":{},"271":{},"272":{},"273":{},"274":{},"275":{}}}</Item>
</BBSettings>
</file>

<file path=customXml/itemProps1.xml><?xml version="1.0" encoding="utf-8"?>
<ds:datastoreItem xmlns:ds="http://schemas.openxmlformats.org/officeDocument/2006/customXml" ds:itemID="{D50412D8-5D6B-4F72-8A0E-67586D205D3D}">
  <ds:schemaRefs>
    <ds:schemaRef ds:uri="http://schemas.bloomberg.com/settings/1.0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15395</TotalTime>
  <Words>386</Words>
  <Application>Microsoft Office PowerPoint</Application>
  <PresentationFormat>如螢幕大小 (4:3)</PresentationFormat>
  <Paragraphs>23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3" baseType="lpstr">
      <vt:lpstr>標楷體</vt:lpstr>
      <vt:lpstr>Arial</vt:lpstr>
      <vt:lpstr>Cambria</vt:lpstr>
      <vt:lpstr>Maiandra GD</vt:lpstr>
      <vt:lpstr>Wingdings 2</vt:lpstr>
      <vt:lpstr>龍騰四海</vt:lpstr>
      <vt:lpstr>大中票券債券市場展望雙週報</vt:lpstr>
      <vt:lpstr>市場回顧</vt:lpstr>
      <vt:lpstr>歐債十年期利率走勢圖</vt:lpstr>
      <vt:lpstr>美債十年期利率走勢圖</vt:lpstr>
      <vt:lpstr>日債十年期利率走勢圖</vt:lpstr>
      <vt:lpstr>台債十年期利率走勢圖</vt:lpstr>
      <vt:lpstr>主要國家殖利率曲線</vt:lpstr>
      <vt:lpstr>原物料指數</vt:lpstr>
      <vt:lpstr>美國GDP成長率</vt:lpstr>
      <vt:lpstr>密大消費信心</vt:lpstr>
      <vt:lpstr>美國個人消費支出核心平減指數  經季調(年比)</vt:lpstr>
      <vt:lpstr>美國就業情況</vt:lpstr>
      <vt:lpstr>美國非農就業人數</vt:lpstr>
      <vt:lpstr>美國新屋及成屋銷售</vt:lpstr>
      <vt:lpstr>ISM指數</vt:lpstr>
      <vt:lpstr>經濟數據預報</vt:lpstr>
      <vt:lpstr>市場展望</vt:lpstr>
    </vt:vector>
  </TitlesOfParts>
  <Company>大中票券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大中票券債券市場展望雙週報</dc:title>
  <dc:creator>peter</dc:creator>
  <cp:lastModifiedBy>資本市場部債券科襄理 - 孫玉英</cp:lastModifiedBy>
  <cp:revision>403</cp:revision>
  <cp:lastPrinted>2026-05-04T08:58:30Z</cp:lastPrinted>
  <dcterms:created xsi:type="dcterms:W3CDTF">2018-04-19T05:44:13Z</dcterms:created>
  <dcterms:modified xsi:type="dcterms:W3CDTF">2026-06-01T09:34:49Z</dcterms:modified>
</cp:coreProperties>
</file>