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4" r:id="rId12"/>
    <p:sldId id="271" r:id="rId13"/>
    <p:sldId id="266" r:id="rId14"/>
    <p:sldId id="273" r:id="rId15"/>
    <p:sldId id="272" r:id="rId16"/>
    <p:sldId id="274" r:id="rId17"/>
    <p:sldId id="267" r:id="rId18"/>
    <p:sldId id="268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73157"/>
            <a:ext cx="7772400" cy="1470025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7716" y="2643182"/>
            <a:ext cx="6670366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43768" y="274639"/>
            <a:ext cx="1543032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1513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924181"/>
            <a:ext cx="7772400" cy="1362075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42874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0382" y="1071546"/>
            <a:ext cx="5111750" cy="50497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679083" y="1071546"/>
            <a:ext cx="3008313" cy="34290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5" y="285728"/>
            <a:ext cx="8230993" cy="696626"/>
          </a:xfrm>
        </p:spPr>
        <p:txBody>
          <a:bodyPr anchor="ctr"/>
          <a:lstStyle>
            <a:lvl1pPr algn="ctr">
              <a:defRPr sz="36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001024" y="642918"/>
            <a:ext cx="785818" cy="4572032"/>
          </a:xfrm>
        </p:spPr>
        <p:txBody>
          <a:bodyPr vert="eaVert" anchor="ctr"/>
          <a:lstStyle>
            <a:lvl1pPr algn="l">
              <a:defRPr sz="2400" b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2922" y="541340"/>
            <a:ext cx="6415094" cy="5459428"/>
          </a:xfrm>
          <a:prstGeom prst="roundRect">
            <a:avLst>
              <a:gd name="adj" fmla="val 4800"/>
            </a:avLst>
          </a:prstGeom>
          <a:solidFill>
            <a:schemeClr val="accent1">
              <a:tint val="20000"/>
            </a:schemeClr>
          </a:solidFill>
          <a:ln w="38100"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tint val="20000"/>
                  </a:schemeClr>
                </a:gs>
              </a:gsLst>
              <a:lin ang="16200000" scaled="1"/>
              <a:tileRect/>
            </a:gradFill>
          </a:ln>
          <a:effectLst>
            <a:outerShdw blurRad="76200" dist="38100" dir="5400000" sx="100500" sy="100500" algn="tl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72330" y="1000108"/>
            <a:ext cx="914368" cy="4214842"/>
          </a:xfrm>
        </p:spPr>
        <p:txBody>
          <a:bodyPr vert="eaVert"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13">
            <a:duotone>
              <a:schemeClr val="accent1"/>
              <a:srgbClr val="FFFFFF"/>
            </a:duotone>
            <a:lum bright="12000" contrast="40000"/>
          </a:blip>
          <a:stretch>
            <a:fillRect/>
          </a:stretch>
        </p:blipFill>
        <p:spPr>
          <a:xfrm>
            <a:off x="6667809" y="4915143"/>
            <a:ext cx="2476191" cy="19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矩形 9"/>
          <p:cNvSpPr/>
          <p:nvPr/>
        </p:nvSpPr>
        <p:spPr>
          <a:xfrm>
            <a:off x="0" y="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20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</a:schemeClr>
              </a:gs>
            </a:gsLst>
            <a:lin ang="18900000" scaled="1"/>
            <a:tileRect/>
          </a:gradFill>
          <a:ln w="12700" cap="rnd" cmpd="sng" algn="ctr">
            <a:noFill/>
            <a:prstDash val="soli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0" y="40951"/>
            <a:ext cx="4572000" cy="7143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50000"/>
                  <a:hueMod val="100000"/>
                  <a:satMod val="250000"/>
                  <a:alpha val="0"/>
                </a:schemeClr>
              </a:gs>
              <a:gs pos="75000">
                <a:schemeClr val="accent1">
                  <a:tint val="80000"/>
                  <a:shade val="100000"/>
                  <a:hueMod val="100000"/>
                  <a:satMod val="375000"/>
                  <a:alpha val="5000"/>
                </a:schemeClr>
              </a:gs>
              <a:gs pos="100000">
                <a:schemeClr val="accent1">
                  <a:tint val="50000"/>
                  <a:shade val="100000"/>
                  <a:hueMod val="100000"/>
                  <a:satMod val="500000"/>
                  <a:alpha val="60000"/>
                </a:schemeClr>
              </a:gs>
            </a:gsLst>
            <a:lin ang="8100000" scaled="1"/>
            <a:tileRect/>
          </a:gradFill>
          <a:ln w="12700" cap="rnd" cmpd="sng" algn="ctr">
            <a:noFill/>
            <a:prstDash val="solid"/>
          </a:ln>
          <a:effectLst>
            <a:glow>
              <a:schemeClr val="accent1">
                <a:tint val="100000"/>
                <a:shade val="100000"/>
                <a:hueMod val="100000"/>
                <a:satMod val="100000"/>
              </a:schemeClr>
            </a:glow>
            <a:softEdge rad="127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4">
            <a:duotone>
              <a:schemeClr val="accent1"/>
              <a:srgbClr val="FFFFFF"/>
            </a:duotone>
            <a:lum bright="35000" contrast="40000"/>
          </a:blip>
          <a:stretch>
            <a:fillRect/>
          </a:stretch>
        </p:blipFill>
        <p:spPr>
          <a:xfrm>
            <a:off x="0" y="6420445"/>
            <a:ext cx="9144000" cy="43755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EF9B4-39E0-4E77-B419-5BDFE626C356}" type="datetimeFigureOut">
              <a:rPr lang="zh-TW" altLang="en-US" smtClean="0"/>
              <a:t>2026/6/29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B359F-8DE6-4540-B528-39306D585F0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 2"/>
        <a:buChar char="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60000"/>
        <a:buFont typeface="Wingdings 2"/>
        <a:buChar char="®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5"/>
        </a:buClr>
        <a:buSzPct val="45000"/>
        <a:buFont typeface="Wingdings 2"/>
        <a:buChar char="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大中票券債券市場展望雙週報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2026/06/29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3377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密大消費信心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18">
            <a:extLst>
              <a:ext uri="{FF2B5EF4-FFF2-40B4-BE49-F238E27FC236}">
                <a16:creationId xmlns:a16="http://schemas.microsoft.com/office/drawing/2014/main" id="{2D3F0E4C-57CE-1767-46BB-94B3C1958E52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528" y="1600200"/>
            <a:ext cx="8496944" cy="466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29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美國個人消費支出核心平減指數 經季調</a:t>
            </a:r>
            <a:r>
              <a:rPr lang="en-US" altLang="zh-TW" dirty="0"/>
              <a:t>(</a:t>
            </a:r>
            <a:r>
              <a:rPr lang="zh-TW" altLang="en-US" dirty="0"/>
              <a:t>年比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22">
            <a:extLst>
              <a:ext uri="{FF2B5EF4-FFF2-40B4-BE49-F238E27FC236}">
                <a16:creationId xmlns:a16="http://schemas.microsoft.com/office/drawing/2014/main" id="{C54C0120-54E6-BC26-C61A-26E99CC03277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556793"/>
            <a:ext cx="8784976" cy="4604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556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美國就業情況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G 9">
            <a:extLst>
              <a:ext uri="{FF2B5EF4-FFF2-40B4-BE49-F238E27FC236}">
                <a16:creationId xmlns:a16="http://schemas.microsoft.com/office/drawing/2014/main" id="{5146A114-0674-2CCE-62EA-C54EDF1F7202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1" y="1412776"/>
            <a:ext cx="8229600" cy="471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59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美國非農就業人數</a:t>
            </a:r>
          </a:p>
        </p:txBody>
      </p:sp>
      <p:pic>
        <p:nvPicPr>
          <p:cNvPr id="7" name="G 20">
            <a:extLst>
              <a:ext uri="{FF2B5EF4-FFF2-40B4-BE49-F238E27FC236}">
                <a16:creationId xmlns:a16="http://schemas.microsoft.com/office/drawing/2014/main" id="{8ECD2D12-07AD-C429-EC73-421A00998E16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4"/>
            <a:ext cx="8589640" cy="4958011"/>
          </a:xfrm>
        </p:spPr>
      </p:pic>
    </p:spTree>
    <p:extLst>
      <p:ext uri="{BB962C8B-B14F-4D97-AF65-F5344CB8AC3E}">
        <p14:creationId xmlns:p14="http://schemas.microsoft.com/office/powerpoint/2010/main" val="285901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美國新屋及成屋銷售</a:t>
            </a:r>
          </a:p>
        </p:txBody>
      </p:sp>
      <p:pic>
        <p:nvPicPr>
          <p:cNvPr id="7" name="G 24">
            <a:extLst>
              <a:ext uri="{FF2B5EF4-FFF2-40B4-BE49-F238E27FC236}">
                <a16:creationId xmlns:a16="http://schemas.microsoft.com/office/drawing/2014/main" id="{2ECBDC54-5BD9-B2B5-B81F-BE0837A3C5D0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340768"/>
            <a:ext cx="8712968" cy="5112568"/>
          </a:xfrm>
        </p:spPr>
      </p:pic>
    </p:spTree>
    <p:extLst>
      <p:ext uri="{BB962C8B-B14F-4D97-AF65-F5344CB8AC3E}">
        <p14:creationId xmlns:p14="http://schemas.microsoft.com/office/powerpoint/2010/main" val="991253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ISM</a:t>
            </a:r>
            <a:r>
              <a:rPr lang="zh-TW" altLang="en-US" dirty="0"/>
              <a:t>指數</a:t>
            </a:r>
          </a:p>
        </p:txBody>
      </p:sp>
      <p:pic>
        <p:nvPicPr>
          <p:cNvPr id="7" name="G 21">
            <a:extLst>
              <a:ext uri="{FF2B5EF4-FFF2-40B4-BE49-F238E27FC236}">
                <a16:creationId xmlns:a16="http://schemas.microsoft.com/office/drawing/2014/main" id="{FB05C8B5-384F-AA92-DDD9-9A898D756678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1556792"/>
            <a:ext cx="8424936" cy="5040560"/>
          </a:xfrm>
        </p:spPr>
      </p:pic>
    </p:spTree>
    <p:extLst>
      <p:ext uri="{BB962C8B-B14F-4D97-AF65-F5344CB8AC3E}">
        <p14:creationId xmlns:p14="http://schemas.microsoft.com/office/powerpoint/2010/main" val="76533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經濟數據預報</a:t>
            </a:r>
          </a:p>
        </p:txBody>
      </p:sp>
      <p:pic>
        <p:nvPicPr>
          <p:cNvPr id="9" name="內容版面配置區 8">
            <a:extLst>
              <a:ext uri="{FF2B5EF4-FFF2-40B4-BE49-F238E27FC236}">
                <a16:creationId xmlns:a16="http://schemas.microsoft.com/office/drawing/2014/main" id="{2CDBA37C-9420-257E-A4AE-C61D74091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246951"/>
            <a:ext cx="7920880" cy="5301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55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市場展望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從利率走勢看，美債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10y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利率呈現高檔震盪整理，但因屬區間高緣，預估走勢仍以橫盤整理居多。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ct val="17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美國將公布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月非農就業數據，因政府部門新增就業趨緩，可能會低於市場預期；中東局勢因美伊簽屬備忘錄而降溫，但儘管國際油價回落，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Fed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不改鷹派基調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，市場預期年內升息機率攀升，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美債操作暫持觀望態度。台債市場，目前公債殖利率料將呈現高檔整理格局，操作暫以觀望為主。</a:t>
            </a:r>
          </a:p>
        </p:txBody>
      </p:sp>
    </p:spTree>
    <p:extLst>
      <p:ext uri="{BB962C8B-B14F-4D97-AF65-F5344CB8AC3E}">
        <p14:creationId xmlns:p14="http://schemas.microsoft.com/office/powerpoint/2010/main" val="15483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市場回顧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514202"/>
            <a:ext cx="8229600" cy="51551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最近二週，美國聯準會如市場預期按兵不動，此次會議釋出明顯偏鷹訊號；美伊雙方持續推進和平協議，市場對荷姆茲海峽石油供應中斷風險擔憂持續降溫，油價也有大幅度的回落，美債殖利率走勢呈現先升後回跌，上週五美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4.386%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>
              <a:lnSpc>
                <a:spcPct val="160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台債市場，央行如市場預期利率連九凍，並維持現行信用管制措施不變，雖然總裁楊金龍表示貨幣基調需偏鷹一點，但全年通膨預估並未突破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，市場並未出現太多變化，上週五台債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年券收在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1.777%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46748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歐債十年期利率走勢圖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G 12">
            <a:extLst>
              <a:ext uri="{FF2B5EF4-FFF2-40B4-BE49-F238E27FC236}">
                <a16:creationId xmlns:a16="http://schemas.microsoft.com/office/drawing/2014/main" id="{9CCE301D-0376-92FB-32D6-9AC1A52CB346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4463" y="1556791"/>
            <a:ext cx="8262337" cy="456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77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13">
            <a:extLst>
              <a:ext uri="{FF2B5EF4-FFF2-40B4-BE49-F238E27FC236}">
                <a16:creationId xmlns:a16="http://schemas.microsoft.com/office/drawing/2014/main" id="{C0F6E78E-D0C7-B7EA-7228-82361301A117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360" y="1577824"/>
            <a:ext cx="8435280" cy="465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562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日債十年期利率走勢圖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14">
            <a:extLst>
              <a:ext uri="{FF2B5EF4-FFF2-40B4-BE49-F238E27FC236}">
                <a16:creationId xmlns:a16="http://schemas.microsoft.com/office/drawing/2014/main" id="{060F4D4E-AEF8-51F8-A6DE-49432A0024CB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1556793"/>
            <a:ext cx="8291264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56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台債十年期利率走勢圖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15">
            <a:extLst>
              <a:ext uri="{FF2B5EF4-FFF2-40B4-BE49-F238E27FC236}">
                <a16:creationId xmlns:a16="http://schemas.microsoft.com/office/drawing/2014/main" id="{8C9E6EFC-CF82-65B4-10A5-1229C8B90DEC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504" y="1482126"/>
            <a:ext cx="8928992" cy="4973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40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主要國家殖利率曲線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G 16">
            <a:extLst>
              <a:ext uri="{FF2B5EF4-FFF2-40B4-BE49-F238E27FC236}">
                <a16:creationId xmlns:a16="http://schemas.microsoft.com/office/drawing/2014/main" id="{93F02B6A-E318-BBB6-A2B6-D433916EB2C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512" y="1318217"/>
            <a:ext cx="8784976" cy="530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4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原物料指數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G 17">
            <a:extLst>
              <a:ext uri="{FF2B5EF4-FFF2-40B4-BE49-F238E27FC236}">
                <a16:creationId xmlns:a16="http://schemas.microsoft.com/office/drawing/2014/main" id="{068D6637-B4D3-6C2A-11D0-347522E3F75F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1484785"/>
            <a:ext cx="864096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3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美國</a:t>
            </a:r>
            <a:r>
              <a:rPr lang="en-US" altLang="zh-TW" dirty="0"/>
              <a:t>GDP</a:t>
            </a:r>
            <a:r>
              <a:rPr lang="zh-TW" altLang="en-US" dirty="0"/>
              <a:t>成長率</a:t>
            </a:r>
          </a:p>
        </p:txBody>
      </p:sp>
      <p:pic>
        <p:nvPicPr>
          <p:cNvPr id="7" name="G 25">
            <a:extLst>
              <a:ext uri="{FF2B5EF4-FFF2-40B4-BE49-F238E27FC236}">
                <a16:creationId xmlns:a16="http://schemas.microsoft.com/office/drawing/2014/main" id="{DC43B3F3-F1C4-CFB9-FDC4-5C4824B9F374}"/>
              </a:ext>
            </a:extLst>
          </p:cNvPr>
          <p:cNvPicPr>
            <a:picLocks noGrp="1"/>
          </p:cNvPicPr>
          <p:nvPr>
            <p:ph idx="1"/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1560" y="1916832"/>
            <a:ext cx="8229600" cy="4525963"/>
          </a:xfrm>
        </p:spPr>
      </p:pic>
    </p:spTree>
    <p:extLst>
      <p:ext uri="{BB962C8B-B14F-4D97-AF65-F5344CB8AC3E}">
        <p14:creationId xmlns:p14="http://schemas.microsoft.com/office/powerpoint/2010/main" val="20674147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2"/>
  <p:tag name="RANGENAME" val="&lt;_bbchartsh_QkQxRTdGQzIyMDAxNEExOT&gt;"/>
  <p:tag name="TYPENAME" val="BloombergGChartBMPType"/>
  <p:tag name="FILETIMESTAMP" val="2026/1/26 上午 10:26:29"/>
  <p:tag name="TAGTIMESTAMP" val="2026/1/26 上午 10:26:29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  <p:tag name="HIDEFOOTERTEXT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9"/>
  <p:tag name="RANGENAME" val="&lt;_bbchartsh_RjZFMEU0MUQ5RkRENDMyOU&gt;"/>
  <p:tag name="TYPENAME" val="BloombergGChartBMPType"/>
  <p:tag name="FILETIMESTAMP" val="2026/1/26 上午 10:26:27"/>
  <p:tag name="TAGTIMESTAMP" val="2026/1/26 上午 10:26:27"/>
  <p:tag name="CHARTTYPE" val="ECWB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0"/>
  <p:tag name="RANGENAME" val="&lt;_bbchartsh_MTBCMzAxRDYzNDBENEQ5MT&gt;"/>
  <p:tag name="TYPENAME" val="BloombergGChartBMPType"/>
  <p:tag name="FILETIMESTAMP" val="2026/1/26 上午 10:26:35"/>
  <p:tag name="TAGTIMESTAMP" val="2026/1/26 上午 10:26:35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4"/>
  <p:tag name="RANGENAME" val="&lt;_bbchartsh_RDhGRUUwNzRFNkE3NDcxM0&gt;"/>
  <p:tag name="TYPENAME" val="BloombergGChartBMPType"/>
  <p:tag name="FILETIMESTAMP" val="2026/1/26 上午 10:26:44"/>
  <p:tag name="TAGTIMESTAMP" val="2026/1/26 上午 10:26:44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1"/>
  <p:tag name="RANGENAME" val="&lt;_bbchartsh_RTYyMkFENzYwODY5NDM2ND&gt;"/>
  <p:tag name="TYPENAME" val="BloombergGChartBMPType"/>
  <p:tag name="FILETIMESTAMP" val="2026/1/26 上午 10:26:52"/>
  <p:tag name="TAGTIMESTAMP" val="2026/1/26 上午 10:26:52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3"/>
  <p:tag name="RANGENAME" val="&lt;_bbchartsh_QUJBNkQzQTM0NDNCNDA4NT&gt;"/>
  <p:tag name="TYPENAME" val="BloombergGChartBMPType"/>
  <p:tag name="FILETIMESTAMP" val="2026/1/26 上午 10:26:44"/>
  <p:tag name="TAGTIMESTAMP" val="2026/1/26 上午 10:26:44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4"/>
  <p:tag name="RANGENAME" val="&lt;_bbchartsh_NkVBMjFBM0RBODJENDEzNE&gt;"/>
  <p:tag name="TYPENAME" val="BloombergGChartBMPType"/>
  <p:tag name="FILETIMESTAMP" val="2026/1/26 上午 10:26:50"/>
  <p:tag name="TAGTIMESTAMP" val="2026/1/26 上午 10:26:50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5"/>
  <p:tag name="RANGENAME" val="&lt;_bbchartsh_NzNGREQzNUYxRTc2NENEQU&gt;"/>
  <p:tag name="TYPENAME" val="BloombergGChartBMPType"/>
  <p:tag name="FILETIMESTAMP" val="2026/1/26 上午 10:26:29"/>
  <p:tag name="TAGTIMESTAMP" val="2026/1/26 上午 10:26:29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6"/>
  <p:tag name="RANGENAME" val="&lt;_bbchartsh_NDY4Mzc0RUFENEM2NDcyMz&gt;"/>
  <p:tag name="TYPENAME" val="BloombergGChartBMPType"/>
  <p:tag name="FILETIMESTAMP" val="2026/1/26 上午 10:26:41"/>
  <p:tag name="TAGTIMESTAMP" val="2026/1/26 上午 10:26:41"/>
  <p:tag name="CHARTTYPE" val="GC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7"/>
  <p:tag name="RANGENAME" val="&lt;_bbchartsh_NzdCOEZDQUVFNEQ0NDdERk&gt;"/>
  <p:tag name="TYPENAME" val="BloombergGChartBMPType"/>
  <p:tag name="FILETIMESTAMP" val="2026/1/26 上午 10:26:49"/>
  <p:tag name="TAGTIMESTAMP" val="2026/1/26 上午 10:26:49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5"/>
  <p:tag name="RANGENAME" val="&lt;_bbchartsh_MDc0NjEwRDZGNkUyNDQ0Rk&gt;"/>
  <p:tag name="TYPENAME" val="BloombergGChartBMPType"/>
  <p:tag name="FILETIMESTAMP" val="2026/1/26 上午 10:26:24"/>
  <p:tag name="TAGTIMESTAMP" val="2026/1/26 上午 10:26:24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18"/>
  <p:tag name="RANGENAME" val="&lt;_bbchartsh_MzBCNDY1RkQ0RDFCNEFGMk&gt;"/>
  <p:tag name="TYPENAME" val="BloombergGChartBMPType"/>
  <p:tag name="FILETIMESTAMP" val="2026/1/26 上午 10:26:35"/>
  <p:tag name="TAGTIMESTAMP" val="2026/1/26 上午 10:26:35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WNERSUUID" val="20979866"/>
  <p:tag name="GCHARTNUMBER" val="22"/>
  <p:tag name="RANGENAME" val="&lt;_bbchartsh_OUE2MzVGMkNFOUZGNDkzOT&gt;"/>
  <p:tag name="TYPENAME" val="BloombergGChartBMPType"/>
  <p:tag name="FILETIMESTAMP" val="2026/1/26 上午 10:26:44"/>
  <p:tag name="TAGTIMESTAMP" val="2026/1/26 上午 10:26:44"/>
  <p:tag name="CHARTTYPE" val="G"/>
  <p:tag name="WORKBOOKFILENAME" val="C:\Users\Peter.Tsai\Documents\週報\大中票券債券市場展望雙週報20260126.pptx"/>
  <p:tag name="WORKSHEETNAME" val="C:\Users\Peter.Tsai\Documents\週報\大中票券債券市場展望雙週報20260126.pptx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龍騰四海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龍騰四海">
      <a:majorFont>
        <a:latin typeface="Maiandra GD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중고딕"/>
        <a:font script="Hans" typeface="隶书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华文楷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龍騰四海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250000"/>
              </a:schemeClr>
            </a:gs>
            <a:gs pos="75000">
              <a:schemeClr val="phClr">
                <a:tint val="80000"/>
                <a:shade val="100000"/>
                <a:hueMod val="100000"/>
                <a:satMod val="375000"/>
              </a:schemeClr>
            </a:gs>
            <a:gs pos="100000">
              <a:schemeClr val="phClr">
                <a:tint val="50000"/>
                <a:shade val="100000"/>
                <a:hueMod val="100000"/>
                <a:satMod val="5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100000"/>
                <a:shade val="75000"/>
                <a:hueMod val="100000"/>
                <a:satMod val="100000"/>
              </a:schemeClr>
            </a:duotone>
          </a:blip>
          <a:tile tx="0" ty="0" sx="50000" sy="50000" flip="none" algn="ctr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2700" h="12700" prst="relaxedInset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  <a:outerShdw blurRad="44450" dist="50800" dir="3300000" sx="99000" sy="99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contrasting" dir="tl">
              <a:rot lat="0" lon="0" rev="14220000"/>
            </a:lightRig>
          </a:scene3d>
          <a:sp3d prstMaterial="dkEdge">
            <a:bevelT w="63500" h="63500"/>
            <a:bevelB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bg1">
                <a:tint val="100000"/>
                <a:shade val="100000"/>
                <a:hueMod val="100000"/>
                <a:satMod val="150000"/>
              </a:schemeClr>
            </a:gs>
            <a:gs pos="55000">
              <a:schemeClr val="bg1">
                <a:tint val="100000"/>
                <a:shade val="90000"/>
                <a:hueMod val="100000"/>
                <a:satMod val="375000"/>
              </a:schemeClr>
            </a:gs>
            <a:gs pos="100000">
              <a:schemeClr val="phClr">
                <a:tint val="88000"/>
                <a:shade val="100000"/>
                <a:hueMod val="100000"/>
                <a:satMod val="500000"/>
              </a:schemeClr>
            </a:gs>
          </a:gsLst>
          <a:lin ang="5400000" scaled="1"/>
        </a:gradFill>
        <a:blipFill>
          <a:blip xmlns:r="http://schemas.openxmlformats.org/officeDocument/2006/relationships" r:embed="rId2">
            <a:duotone>
              <a:schemeClr val="phClr">
                <a:shade val="30000"/>
                <a:satMod val="555000"/>
              </a:schemeClr>
              <a:schemeClr val="phClr">
                <a:tint val="96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BSettings xmlns="http://schemas.bloomberg.com/settings/1.0">
  <Item name="DocumentId_Charts">{EB7E0EF9-FC3A-44C4-B219-9837EC33189C}</Item>
  <Item xmlns="" name="ShapesMap_Charts">{"{EB7E0EF9-FC3A-44C4-B219-9837EC33189C}":{"256":{},"257":{},"258":{},"259":{},"260":{},"261":{},"262":{},"263":{},"264":{},"266":{},"267":{},"268":{},"270":{},"271":{},"272":{},"273":{},"274":{},"275":{}}}</Item>
</BBSettings>
</file>

<file path=customXml/itemProps1.xml><?xml version="1.0" encoding="utf-8"?>
<ds:datastoreItem xmlns:ds="http://schemas.openxmlformats.org/officeDocument/2006/customXml" ds:itemID="{BD76EAD6-C504-46EE-ADDD-4B555C7A54D7}">
  <ds:schemaRefs>
    <ds:schemaRef ds:uri="http://schemas.bloomberg.com/settings/1.0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Dragon</Template>
  <TotalTime>14855</TotalTime>
  <Words>342</Words>
  <Application>Microsoft Office PowerPoint</Application>
  <PresentationFormat>如螢幕大小 (4:3)</PresentationFormat>
  <Paragraphs>22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3" baseType="lpstr">
      <vt:lpstr>標楷體</vt:lpstr>
      <vt:lpstr>Arial</vt:lpstr>
      <vt:lpstr>Cambria</vt:lpstr>
      <vt:lpstr>Maiandra GD</vt:lpstr>
      <vt:lpstr>Wingdings 2</vt:lpstr>
      <vt:lpstr>龍騰四海</vt:lpstr>
      <vt:lpstr>大中票券債券市場展望雙週報</vt:lpstr>
      <vt:lpstr>市場回顧</vt:lpstr>
      <vt:lpstr>歐債十年期利率走勢圖</vt:lpstr>
      <vt:lpstr>美債十年期利率走勢圖</vt:lpstr>
      <vt:lpstr>日債十年期利率走勢圖</vt:lpstr>
      <vt:lpstr>台債十年期利率走勢圖</vt:lpstr>
      <vt:lpstr>主要國家殖利率曲線</vt:lpstr>
      <vt:lpstr>原物料指數</vt:lpstr>
      <vt:lpstr>美國GDP成長率</vt:lpstr>
      <vt:lpstr>密大消費信心</vt:lpstr>
      <vt:lpstr>美國個人消費支出核心平減指數 經季調(年比)</vt:lpstr>
      <vt:lpstr>美國就業情況</vt:lpstr>
      <vt:lpstr>美國非農就業人數</vt:lpstr>
      <vt:lpstr>美國新屋及成屋銷售</vt:lpstr>
      <vt:lpstr>ISM指數</vt:lpstr>
      <vt:lpstr>經濟數據預報</vt:lpstr>
      <vt:lpstr>市場展望</vt:lpstr>
    </vt:vector>
  </TitlesOfParts>
  <Company>大中票券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大中票券債券市場展望雙週報</dc:title>
  <dc:creator>peter</dc:creator>
  <cp:lastModifiedBy>資本市場部債券科資深副理 - 蔡秉寰</cp:lastModifiedBy>
  <cp:revision>366</cp:revision>
  <dcterms:created xsi:type="dcterms:W3CDTF">2018-04-19T05:44:13Z</dcterms:created>
  <dcterms:modified xsi:type="dcterms:W3CDTF">2026-06-29T09:27:36Z</dcterms:modified>
</cp:coreProperties>
</file>