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66" r:id="rId14"/>
    <p:sldId id="273" r:id="rId15"/>
    <p:sldId id="272" r:id="rId16"/>
    <p:sldId id="274" r:id="rId17"/>
    <p:sldId id="267" r:id="rId18"/>
    <p:sldId id="268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EF9B4-39E0-4E77-B419-5BDFE626C356}" type="datetimeFigureOut">
              <a:rPr lang="zh-TW" altLang="en-US" smtClean="0"/>
              <a:t>2026/7/14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大中票券債券市場展望雙週報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/>
              <a:t>2026/07/14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337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密大消費信心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59DFA50-886D-7D51-D67C-7A22EEDA8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86" y="1600200"/>
            <a:ext cx="8251014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9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美國個人消費支出核心平減指數 經季調</a:t>
            </a:r>
            <a:r>
              <a:rPr lang="en-US" altLang="zh-TW" dirty="0"/>
              <a:t>(</a:t>
            </a:r>
            <a:r>
              <a:rPr lang="zh-TW" altLang="en-US" dirty="0"/>
              <a:t>年比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219055D-593B-5AD0-9834-71A55C818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600199"/>
            <a:ext cx="824698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美國就業情況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0700B0E-75E5-72DE-B3AE-B77831850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680" y="1600200"/>
            <a:ext cx="822412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美國非農就業人數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072DF9A-2E0C-3DAC-2711-65564C56F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343F848-1792-2458-496B-683BAA4C8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28774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1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美國新屋及成屋銷售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9F1B9A3-7D4B-DD56-F43B-6BCE19E7C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762AEB1B-5948-8F01-AF3F-07303B82C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123" y="1600199"/>
            <a:ext cx="819867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25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ISM</a:t>
            </a:r>
            <a:r>
              <a:rPr lang="zh-TW" altLang="en-US" dirty="0"/>
              <a:t>指數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D4CF138-BD3F-FD48-529E-0486DFBB6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ACBD5BBC-1EAB-8031-82DC-E167A5BA3D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54759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33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經濟數據預報</a:t>
            </a: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822F0D84-A6B5-1FA5-BF78-BF0A02BB96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7700" y="1872456"/>
          <a:ext cx="7848599" cy="3981450"/>
        </p:xfrm>
        <a:graphic>
          <a:graphicData uri="http://schemas.openxmlformats.org/drawingml/2006/table">
            <a:tbl>
              <a:tblPr/>
              <a:tblGrid>
                <a:gridCol w="799776">
                  <a:extLst>
                    <a:ext uri="{9D8B030D-6E8A-4147-A177-3AD203B41FA5}">
                      <a16:colId xmlns:a16="http://schemas.microsoft.com/office/drawing/2014/main" val="1131127309"/>
                    </a:ext>
                  </a:extLst>
                </a:gridCol>
                <a:gridCol w="447494">
                  <a:extLst>
                    <a:ext uri="{9D8B030D-6E8A-4147-A177-3AD203B41FA5}">
                      <a16:colId xmlns:a16="http://schemas.microsoft.com/office/drawing/2014/main" val="3004771338"/>
                    </a:ext>
                  </a:extLst>
                </a:gridCol>
                <a:gridCol w="4087746">
                  <a:extLst>
                    <a:ext uri="{9D8B030D-6E8A-4147-A177-3AD203B41FA5}">
                      <a16:colId xmlns:a16="http://schemas.microsoft.com/office/drawing/2014/main" val="3130124009"/>
                    </a:ext>
                  </a:extLst>
                </a:gridCol>
                <a:gridCol w="520489">
                  <a:extLst>
                    <a:ext uri="{9D8B030D-6E8A-4147-A177-3AD203B41FA5}">
                      <a16:colId xmlns:a16="http://schemas.microsoft.com/office/drawing/2014/main" val="468025809"/>
                    </a:ext>
                  </a:extLst>
                </a:gridCol>
                <a:gridCol w="685523">
                  <a:extLst>
                    <a:ext uri="{9D8B030D-6E8A-4147-A177-3AD203B41FA5}">
                      <a16:colId xmlns:a16="http://schemas.microsoft.com/office/drawing/2014/main" val="653927849"/>
                    </a:ext>
                  </a:extLst>
                </a:gridCol>
                <a:gridCol w="622048">
                  <a:extLst>
                    <a:ext uri="{9D8B030D-6E8A-4147-A177-3AD203B41FA5}">
                      <a16:colId xmlns:a16="http://schemas.microsoft.com/office/drawing/2014/main" val="781261616"/>
                    </a:ext>
                  </a:extLst>
                </a:gridCol>
                <a:gridCol w="685523">
                  <a:extLst>
                    <a:ext uri="{9D8B030D-6E8A-4147-A177-3AD203B41FA5}">
                      <a16:colId xmlns:a16="http://schemas.microsoft.com/office/drawing/2014/main" val="4057069469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日期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國別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調查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實際值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前值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80548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ZEW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德國經濟成長預期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10.5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66701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IFO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泛德地區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企業景氣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85.6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10684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歐洲央行隔夜放款利率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 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15911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歐洲央行隔夜存款利率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 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88525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歐盟統計局歐元區核心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MUICP 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未經季調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Jun 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3291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歐元區消費者信心指數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 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-17.7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18984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歐元區綜合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 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04789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日本綜合採購經理人指數產出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 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90910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台灣失業率 經季調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37618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台灣實質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GDP(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 2006=100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2Q 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14.55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50040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美國消費者物價指數 經季調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-0.1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71776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美國首次申請失業救濟金人數 經季調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 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66798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美國密西根大學消費者信心指數同時指標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 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643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美國綜合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 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73659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美國新屋銷售單戶住宅 經季調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74473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美國耐久財新訂單工業 經季調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Jun 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48329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標準普爾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/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Case-Shiller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個城市房價指數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235.77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99453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2026/7/28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美國經濟諮詢委員會實質消費者信心指數 經季調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91.2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718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055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市場展望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從利率走勢看，美債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年期利率呈現高檔震盪整理，美伊衝突推動油價上漲，聯準會理事鷹派言論使得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月升息可能性接近五五波，預估走勢維持區間高檔震盪。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美國將公布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CPI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PPI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數據，以及密西根大學消費者信心指數，並關注聯準會主席華許首次貨幣政策聽證會，美債操作暫持觀望態度。台債市場，目前公債殖利率料將呈現高檔整理格局，操作暫以觀望為主。</a:t>
            </a:r>
          </a:p>
        </p:txBody>
      </p:sp>
    </p:spTree>
    <p:extLst>
      <p:ext uri="{BB962C8B-B14F-4D97-AF65-F5344CB8AC3E}">
        <p14:creationId xmlns:p14="http://schemas.microsoft.com/office/powerpoint/2010/main" val="15483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市場回顧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514202"/>
            <a:ext cx="8229600" cy="515515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最近二週，市場消化聯準會此次會議釋出之偏鷹訊號，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月份非農就業人數增加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5.7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萬人，大幅低於預期，也低於前值，勞動力市場降溫，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月服務業數據則大致符合預期。但隨著中東局勢升溫，油價推升，美債殖利率走勢上揚，上週五美債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年券收在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4.5612%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台債市場，上週台債市場交投持續冷清，追價買盤意願薄弱。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年期指標券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A15106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殖利率微降至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1.69%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附近後轉為低檔盤整。惟近期面臨國際油價飆升與美債殖利率上揚雙重變數夾擊，買盤多退居觀望，導致流動性進一步受限，上週五台債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年券收在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1.695%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4674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歐債十年期利率走勢圖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0E98D92E-06D2-BC55-FB7C-98DD911F9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7023" y="1988840"/>
            <a:ext cx="7807398" cy="396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7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BD25ECA-CDF9-19CE-F17C-C6EDB116E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66791"/>
            <a:ext cx="8159998" cy="4559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5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日債十年期利率走勢圖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7B566FE-FA8C-C3BA-9DFF-E102B5F3F5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402" y="1600200"/>
            <a:ext cx="8299235" cy="44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5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22D784F-FDF5-E15F-C3A7-95A65C480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26" y="1600200"/>
            <a:ext cx="8229600" cy="4584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0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主要國家殖利率曲線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E056217-0703-626A-2588-03716013C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610" y="1600200"/>
            <a:ext cx="8206190" cy="495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原物料指數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FA9EE15-C0A6-FD0C-8304-DC7FC9141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84429"/>
            <a:ext cx="8209144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</a:t>
            </a:r>
            <a:r>
              <a:rPr lang="en-US" altLang="zh-TW" dirty="0"/>
              <a:t>GDP</a:t>
            </a:r>
            <a:r>
              <a:rPr lang="zh-TW" altLang="en-US" dirty="0"/>
              <a:t>成長率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D6DA151-7C46-F006-2780-403050CFC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1B8BD57-2F67-9E2A-359C-3D28B6B81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38299"/>
            <a:ext cx="8229600" cy="448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414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{EB7E0EF9-FC3A-44C4-B219-9837EC33189C}</Item>
  <Item xmlns="" name="ShapesMap_Charts">{"{EB7E0EF9-FC3A-44C4-B219-9837EC33189C}":{"256":{},"257":{},"258":{},"259":{},"260":{},"261":{},"262":{},"263":{},"264":{},"266":{},"267":{},"268":{},"270":{},"271":{},"272":{},"273":{},"274":{},"275":{}}}</Item>
</BBSettings>
</file>

<file path=customXml/itemProps1.xml><?xml version="1.0" encoding="utf-8"?>
<ds:datastoreItem xmlns:ds="http://schemas.openxmlformats.org/officeDocument/2006/customXml" ds:itemID="{BD76EAD6-C504-46EE-ADDD-4B555C7A54D7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15083</TotalTime>
  <Words>639</Words>
  <Application>Microsoft Office PowerPoint</Application>
  <PresentationFormat>如螢幕大小 (4:3)</PresentationFormat>
  <Paragraphs>155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4" baseType="lpstr">
      <vt:lpstr>新細明體</vt:lpstr>
      <vt:lpstr>標楷體</vt:lpstr>
      <vt:lpstr>Arial</vt:lpstr>
      <vt:lpstr>Cambria</vt:lpstr>
      <vt:lpstr>Maiandra GD</vt:lpstr>
      <vt:lpstr>Wingdings 2</vt:lpstr>
      <vt:lpstr>龍騰四海</vt:lpstr>
      <vt:lpstr>大中票券債券市場展望雙週報</vt:lpstr>
      <vt:lpstr>市場回顧</vt:lpstr>
      <vt:lpstr>歐債十年期利率走勢圖</vt:lpstr>
      <vt:lpstr>美債十年期利率走勢圖</vt:lpstr>
      <vt:lpstr>日債十年期利率走勢圖</vt:lpstr>
      <vt:lpstr>台債十年期利率走勢圖</vt:lpstr>
      <vt:lpstr>主要國家殖利率曲線</vt:lpstr>
      <vt:lpstr>原物料指數</vt:lpstr>
      <vt:lpstr>美國GDP成長率</vt:lpstr>
      <vt:lpstr>密大消費信心</vt:lpstr>
      <vt:lpstr>美國個人消費支出核心平減指數 經季調(年比)</vt:lpstr>
      <vt:lpstr>美國就業情況</vt:lpstr>
      <vt:lpstr>美國非農就業人數</vt:lpstr>
      <vt:lpstr>美國新屋及成屋銷售</vt:lpstr>
      <vt:lpstr>ISM指數</vt:lpstr>
      <vt:lpstr>經濟數據預報</vt:lpstr>
      <vt:lpstr>市場展望</vt:lpstr>
    </vt:vector>
  </TitlesOfParts>
  <Company>大中票券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大中票券債券市場展望雙週報</dc:title>
  <dc:creator>peter</dc:creator>
  <cp:lastModifiedBy>資本市場部債券科襄理 - 孫玉英</cp:lastModifiedBy>
  <cp:revision>373</cp:revision>
  <dcterms:created xsi:type="dcterms:W3CDTF">2018-04-19T05:44:13Z</dcterms:created>
  <dcterms:modified xsi:type="dcterms:W3CDTF">2026-07-14T04:09:10Z</dcterms:modified>
</cp:coreProperties>
</file>