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notesSlides/notesSlide1.xml" ContentType="application/vnd.openxmlformats-officedocument.presentationml.notesSlide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2"/>
  </p:sldMasterIdLst>
  <p:notesMasterIdLst>
    <p:notesMasterId r:id="rId20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70" r:id="rId11"/>
    <p:sldId id="264" r:id="rId12"/>
    <p:sldId id="271" r:id="rId13"/>
    <p:sldId id="266" r:id="rId14"/>
    <p:sldId id="273" r:id="rId15"/>
    <p:sldId id="272" r:id="rId16"/>
    <p:sldId id="274" r:id="rId17"/>
    <p:sldId id="267" r:id="rId18"/>
    <p:sldId id="268" r:id="rId19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彭博系統" initials="彭博系統" lastIdx="1" clrIdx="0">
    <p:extLst>
      <p:ext uri="{19B8F6BF-5375-455C-9EA6-DF929625EA0E}">
        <p15:presenceInfo xmlns:p15="http://schemas.microsoft.com/office/powerpoint/2012/main" userId="S-1-5-21-119694454-211365990-1116685130-5283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1734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commentAuthors" Target="commentAuthor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CAA9CE-B03A-4460-8E10-659D5A385F4A}" type="datetimeFigureOut">
              <a:rPr lang="zh-TW" altLang="en-US" smtClean="0"/>
              <a:t>2026/7/27</a:t>
            </a:fld>
            <a:endParaRPr lang="zh-TW" altLang="en-US"/>
          </a:p>
        </p:txBody>
      </p:sp>
      <p:sp>
        <p:nvSpPr>
          <p:cNvPr id="4" name="投影片影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27F191-D542-4476-9272-0156A60CE16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578246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127F191-D542-4476-9272-0156A60CE16C}" type="slidenum">
              <a:rPr lang="zh-TW" altLang="en-US" smtClean="0"/>
              <a:t>11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428462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1173157"/>
            <a:ext cx="7772400" cy="1470025"/>
          </a:xfrm>
        </p:spPr>
        <p:txBody>
          <a:bodyPr anchor="b"/>
          <a:lstStyle>
            <a:lvl1pPr algn="l">
              <a:defRPr sz="4800"/>
            </a:lvl1pPr>
          </a:lstStyle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687716" y="2643182"/>
            <a:ext cx="6670366" cy="1752600"/>
          </a:xfrm>
        </p:spPr>
        <p:txBody>
          <a:bodyPr/>
          <a:lstStyle>
            <a:lvl1pPr marL="0" indent="0" algn="l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0" lang="zh-TW" altLang="en-US"/>
              <a:t>按一下以編輯母片副標題樣式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EEF9B4-39E0-4E77-B419-5BDFE626C356}" type="datetimeFigureOut">
              <a:rPr lang="zh-TW" altLang="en-US" smtClean="0"/>
              <a:t>2026/7/27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BB359F-8DE6-4540-B528-39306D585F00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EEF9B4-39E0-4E77-B419-5BDFE626C356}" type="datetimeFigureOut">
              <a:rPr lang="zh-TW" altLang="en-US" smtClean="0"/>
              <a:t>2026/7/27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BB359F-8DE6-4540-B528-39306D585F00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7143768" y="274639"/>
            <a:ext cx="1543032" cy="5851525"/>
          </a:xfrm>
        </p:spPr>
        <p:txBody>
          <a:bodyPr vert="eaVert"/>
          <a:lstStyle/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615130" cy="5851525"/>
          </a:xfrm>
        </p:spPr>
        <p:txBody>
          <a:bodyPr vert="eaVert"/>
          <a:lstStyle/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EEF9B4-39E0-4E77-B419-5BDFE626C356}" type="datetimeFigureOut">
              <a:rPr lang="zh-TW" altLang="en-US" smtClean="0"/>
              <a:t>2026/7/27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BB359F-8DE6-4540-B528-39306D585F00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EEF9B4-39E0-4E77-B419-5BDFE626C356}" type="datetimeFigureOut">
              <a:rPr lang="zh-TW" altLang="en-US" smtClean="0"/>
              <a:t>2026/7/27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BB359F-8DE6-4540-B528-39306D585F00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章節標題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85800" y="2924181"/>
            <a:ext cx="7772400" cy="1362075"/>
          </a:xfrm>
        </p:spPr>
        <p:txBody>
          <a:bodyPr anchor="t"/>
          <a:lstStyle>
            <a:lvl1pPr algn="l">
              <a:defRPr sz="4400" b="0" cap="all"/>
            </a:lvl1pPr>
          </a:lstStyle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85800" y="1428747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EEF9B4-39E0-4E77-B419-5BDFE626C356}" type="datetimeFigureOut">
              <a:rPr lang="zh-TW" altLang="en-US" smtClean="0"/>
              <a:t>2026/7/27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BB359F-8DE6-4540-B528-39306D585F00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EEF9B4-39E0-4E77-B419-5BDFE626C356}" type="datetimeFigureOut">
              <a:rPr lang="zh-TW" altLang="en-US" smtClean="0"/>
              <a:t>2026/7/27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BB359F-8DE6-4540-B528-39306D585F00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eaLnBrk="1" latinLnBrk="0" hangingPunct="1"/>
            <a:r>
              <a:rPr kumimoji="0"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eaLnBrk="1" latinLnBrk="0" hangingPunct="1"/>
            <a:r>
              <a:rPr kumimoji="0"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EEF9B4-39E0-4E77-B419-5BDFE626C356}" type="datetimeFigureOut">
              <a:rPr lang="zh-TW" altLang="en-US" smtClean="0"/>
              <a:t>2026/7/27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BB359F-8DE6-4540-B528-39306D585F00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EEF9B4-39E0-4E77-B419-5BDFE626C356}" type="datetimeFigureOut">
              <a:rPr lang="zh-TW" altLang="en-US" smtClean="0"/>
              <a:t>2026/7/27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BB359F-8DE6-4540-B528-39306D585F00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EEF9B4-39E0-4E77-B419-5BDFE626C356}" type="datetimeFigureOut">
              <a:rPr lang="zh-TW" altLang="en-US" smtClean="0"/>
              <a:t>2026/7/27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BB359F-8DE6-4540-B528-39306D585F00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60382" y="1071546"/>
            <a:ext cx="5111750" cy="50497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5679083" y="1071546"/>
            <a:ext cx="3008313" cy="342902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EEF9B4-39E0-4E77-B419-5BDFE626C356}" type="datetimeFigureOut">
              <a:rPr lang="zh-TW" altLang="en-US" smtClean="0"/>
              <a:t>2026/7/27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BB359F-8DE6-4540-B528-39306D585F00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5" y="285728"/>
            <a:ext cx="8230993" cy="696626"/>
          </a:xfrm>
        </p:spPr>
        <p:txBody>
          <a:bodyPr anchor="ctr"/>
          <a:lstStyle>
            <a:lvl1pPr algn="ctr">
              <a:defRPr sz="3600" b="0"/>
            </a:lvl1pPr>
          </a:lstStyle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001024" y="642918"/>
            <a:ext cx="785818" cy="4572032"/>
          </a:xfrm>
        </p:spPr>
        <p:txBody>
          <a:bodyPr vert="eaVert" anchor="ctr"/>
          <a:lstStyle>
            <a:lvl1pPr algn="l">
              <a:defRPr sz="2400" b="0"/>
            </a:lvl1pPr>
          </a:lstStyle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442922" y="541340"/>
            <a:ext cx="6415094" cy="5459428"/>
          </a:xfrm>
          <a:prstGeom prst="roundRect">
            <a:avLst>
              <a:gd name="adj" fmla="val 4800"/>
            </a:avLst>
          </a:prstGeom>
          <a:solidFill>
            <a:schemeClr val="accent1">
              <a:tint val="20000"/>
            </a:schemeClr>
          </a:solidFill>
          <a:ln w="38100">
            <a:gradFill flip="none" rotWithShape="1">
              <a:gsLst>
                <a:gs pos="0">
                  <a:schemeClr val="accent1">
                    <a:alpha val="50000"/>
                  </a:schemeClr>
                </a:gs>
                <a:gs pos="100000">
                  <a:schemeClr val="accent1">
                    <a:tint val="20000"/>
                  </a:schemeClr>
                </a:gs>
              </a:gsLst>
              <a:lin ang="16200000" scaled="1"/>
              <a:tileRect/>
            </a:gradFill>
          </a:ln>
          <a:effectLst>
            <a:outerShdw blurRad="76200" dist="38100" dir="5400000" sx="100500" sy="100500" algn="tl" rotWithShape="0">
              <a:srgbClr val="000000">
                <a:alpha val="50000"/>
              </a:srgb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kumimoji="0" lang="zh-TW" altLang="en-US"/>
              <a:t>按一下圖示以新增圖片</a:t>
            </a:r>
            <a:endParaRPr kumimoji="0" 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7072330" y="1000108"/>
            <a:ext cx="914368" cy="4214842"/>
          </a:xfrm>
        </p:spPr>
        <p:txBody>
          <a:bodyPr vert="eaVert" anchor="ctr"/>
          <a:lstStyle>
            <a:lvl1pPr marL="0" indent="0" algn="ctr">
              <a:buNone/>
              <a:defRPr sz="1400"/>
            </a:lvl1pPr>
            <a:lvl2pPr marL="457200" indent="0" algn="ctr">
              <a:buNone/>
              <a:defRPr sz="1200"/>
            </a:lvl2pPr>
            <a:lvl3pPr marL="914400" indent="0" algn="ctr">
              <a:buNone/>
              <a:defRPr sz="1000"/>
            </a:lvl3pPr>
            <a:lvl4pPr marL="1371600" indent="0" algn="ctr">
              <a:buNone/>
              <a:defRPr sz="900"/>
            </a:lvl4pPr>
            <a:lvl5pPr marL="1828800" indent="0" algn="ctr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EEF9B4-39E0-4E77-B419-5BDFE626C356}" type="datetimeFigureOut">
              <a:rPr lang="zh-TW" altLang="en-US" smtClean="0"/>
              <a:t>2026/7/27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BB359F-8DE6-4540-B528-39306D585F00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/>
          <p:cNvPicPr>
            <a:picLocks noChangeAspect="1"/>
          </p:cNvPicPr>
          <p:nvPr/>
        </p:nvPicPr>
        <p:blipFill>
          <a:blip r:embed="rId13">
            <a:duotone>
              <a:schemeClr val="accent1"/>
              <a:srgbClr val="FFFFFF"/>
            </a:duotone>
            <a:lum bright="12000" contrast="40000"/>
          </a:blip>
          <a:stretch>
            <a:fillRect/>
          </a:stretch>
        </p:blipFill>
        <p:spPr>
          <a:xfrm>
            <a:off x="6667809" y="4915143"/>
            <a:ext cx="2476191" cy="1942857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矩形 9"/>
          <p:cNvSpPr/>
          <p:nvPr/>
        </p:nvSpPr>
        <p:spPr>
          <a:xfrm>
            <a:off x="0" y="0"/>
            <a:ext cx="9144000" cy="71438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100000"/>
                  <a:shade val="50000"/>
                  <a:hueMod val="100000"/>
                  <a:satMod val="250000"/>
                  <a:alpha val="0"/>
                </a:schemeClr>
              </a:gs>
              <a:gs pos="75000">
                <a:schemeClr val="accent1">
                  <a:tint val="80000"/>
                  <a:shade val="100000"/>
                  <a:hueMod val="100000"/>
                  <a:satMod val="375000"/>
                  <a:alpha val="20000"/>
                </a:schemeClr>
              </a:gs>
              <a:gs pos="100000">
                <a:schemeClr val="accent1">
                  <a:tint val="50000"/>
                  <a:shade val="100000"/>
                  <a:hueMod val="100000"/>
                  <a:satMod val="500000"/>
                </a:schemeClr>
              </a:gs>
            </a:gsLst>
            <a:lin ang="18900000" scaled="1"/>
            <a:tileRect/>
          </a:gradFill>
          <a:ln w="12700" cap="rnd" cmpd="sng" algn="ctr">
            <a:noFill/>
            <a:prstDash val="soli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/>
          </a:p>
        </p:txBody>
      </p:sp>
      <p:sp>
        <p:nvSpPr>
          <p:cNvPr id="11" name="矩形 10"/>
          <p:cNvSpPr/>
          <p:nvPr/>
        </p:nvSpPr>
        <p:spPr>
          <a:xfrm>
            <a:off x="0" y="40951"/>
            <a:ext cx="4572000" cy="71438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100000"/>
                  <a:shade val="50000"/>
                  <a:hueMod val="100000"/>
                  <a:satMod val="250000"/>
                  <a:alpha val="0"/>
                </a:schemeClr>
              </a:gs>
              <a:gs pos="75000">
                <a:schemeClr val="accent1">
                  <a:tint val="80000"/>
                  <a:shade val="100000"/>
                  <a:hueMod val="100000"/>
                  <a:satMod val="375000"/>
                  <a:alpha val="5000"/>
                </a:schemeClr>
              </a:gs>
              <a:gs pos="100000">
                <a:schemeClr val="accent1">
                  <a:tint val="50000"/>
                  <a:shade val="100000"/>
                  <a:hueMod val="100000"/>
                  <a:satMod val="500000"/>
                  <a:alpha val="60000"/>
                </a:schemeClr>
              </a:gs>
            </a:gsLst>
            <a:lin ang="8100000" scaled="1"/>
            <a:tileRect/>
          </a:gradFill>
          <a:ln w="12700" cap="rnd" cmpd="sng" algn="ctr">
            <a:noFill/>
            <a:prstDash val="solid"/>
          </a:ln>
          <a:effectLst>
            <a:glow>
              <a:schemeClr val="accent1">
                <a:tint val="100000"/>
                <a:shade val="100000"/>
                <a:hueMod val="100000"/>
                <a:satMod val="100000"/>
              </a:schemeClr>
            </a:glow>
            <a:softEdge rad="12700"/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/>
          </a:p>
        </p:txBody>
      </p:sp>
      <p:pic>
        <p:nvPicPr>
          <p:cNvPr id="9" name="圖片 8"/>
          <p:cNvPicPr>
            <a:picLocks noChangeAspect="1"/>
          </p:cNvPicPr>
          <p:nvPr/>
        </p:nvPicPr>
        <p:blipFill>
          <a:blip r:embed="rId14">
            <a:duotone>
              <a:schemeClr val="accent1"/>
              <a:srgbClr val="FFFFFF"/>
            </a:duotone>
            <a:lum bright="35000" contrast="40000"/>
          </a:blip>
          <a:stretch>
            <a:fillRect/>
          </a:stretch>
        </p:blipFill>
        <p:spPr>
          <a:xfrm>
            <a:off x="0" y="6420445"/>
            <a:ext cx="9144000" cy="437555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rtlCol="0" anchor="ctr">
            <a:normAutofit/>
          </a:bodyPr>
          <a:lstStyle/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rtlCol="0">
            <a:normAutofit/>
          </a:bodyPr>
          <a:lstStyle/>
          <a:p>
            <a:pPr lvl="0" eaLnBrk="1" latinLnBrk="0" hangingPunct="1"/>
            <a:r>
              <a:rPr kumimoji="0" lang="zh-TW" altLang="en-US"/>
              <a:t>按一下以編輯母片文字樣式</a:t>
            </a:r>
          </a:p>
          <a:p>
            <a:pPr lvl="1" eaLnBrk="1" latinLnBrk="0" hangingPunct="1"/>
            <a:r>
              <a:rPr kumimoji="0" lang="zh-TW" altLang="en-US"/>
              <a:t>第二層</a:t>
            </a:r>
          </a:p>
          <a:p>
            <a:pPr lvl="2" eaLnBrk="1" latinLnBrk="0" hangingPunct="1"/>
            <a:r>
              <a:rPr kumimoji="0" lang="zh-TW" altLang="en-US"/>
              <a:t>第三層</a:t>
            </a:r>
          </a:p>
          <a:p>
            <a:pPr lvl="3" eaLnBrk="1" latinLnBrk="0" hangingPunct="1"/>
            <a:r>
              <a:rPr kumimoji="0" lang="zh-TW" altLang="en-US"/>
              <a:t>第四層</a:t>
            </a:r>
          </a:p>
          <a:p>
            <a:pPr lvl="4" eaLnBrk="1" latinLnBrk="0" hangingPunct="1"/>
            <a:r>
              <a:rPr kumimoji="0" lang="zh-TW" altLang="en-US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rtlCol="0" anchor="ctr"/>
          <a:lstStyle>
            <a:lvl1pPr algn="l" eaLnBrk="1" latinLnBrk="0" hangingPunct="1">
              <a:defRPr kumimoji="0"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EEF9B4-39E0-4E77-B419-5BDFE626C356}" type="datetimeFigureOut">
              <a:rPr lang="zh-TW" altLang="en-US" smtClean="0"/>
              <a:t>2026/7/27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rtlCol="0" anchor="ctr"/>
          <a:lstStyle>
            <a:lvl1pPr algn="ctr" eaLnBrk="1" latinLnBrk="0" hangingPunct="1">
              <a:defRPr kumimoji="0"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rtlCol="0" anchor="ctr"/>
          <a:lstStyle>
            <a:lvl1pPr algn="r" eaLnBrk="1" latinLnBrk="0" hangingPunct="1">
              <a:defRPr kumimoji="0"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BB359F-8DE6-4540-B528-39306D585F00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latinLnBrk="0" hangingPunct="1">
        <a:defRPr kumimoji="0">
          <a:solidFill>
            <a:schemeClr val="tx2"/>
          </a:solidFill>
        </a:defRPr>
      </a:lvl2pPr>
      <a:lvl3pPr eaLnBrk="1" latinLnBrk="0" hangingPunct="1">
        <a:defRPr kumimoji="0">
          <a:solidFill>
            <a:schemeClr val="tx2"/>
          </a:solidFill>
        </a:defRPr>
      </a:lvl3pPr>
      <a:lvl4pPr eaLnBrk="1" latinLnBrk="0" hangingPunct="1">
        <a:defRPr kumimoji="0">
          <a:solidFill>
            <a:schemeClr val="tx2"/>
          </a:solidFill>
        </a:defRPr>
      </a:lvl4pPr>
      <a:lvl5pPr eaLnBrk="1" latinLnBrk="0" hangingPunct="1">
        <a:defRPr kumimoji="0">
          <a:solidFill>
            <a:schemeClr val="tx2"/>
          </a:solidFill>
        </a:defRPr>
      </a:lvl5pPr>
      <a:lvl6pPr eaLnBrk="1" latinLnBrk="0" hangingPunct="1">
        <a:defRPr kumimoji="0">
          <a:solidFill>
            <a:schemeClr val="tx2"/>
          </a:solidFill>
        </a:defRPr>
      </a:lvl6pPr>
      <a:lvl7pPr eaLnBrk="1" latinLnBrk="0" hangingPunct="1">
        <a:defRPr kumimoji="0">
          <a:solidFill>
            <a:schemeClr val="tx2"/>
          </a:solidFill>
        </a:defRPr>
      </a:lvl7pPr>
      <a:lvl8pPr eaLnBrk="1" latinLnBrk="0" hangingPunct="1">
        <a:defRPr kumimoji="0">
          <a:solidFill>
            <a:schemeClr val="tx2"/>
          </a:solidFill>
        </a:defRPr>
      </a:lvl8pPr>
      <a:lvl9pPr eaLnBrk="1" latinLnBrk="0" hangingPunct="1">
        <a:defRPr kumimoji="0">
          <a:solidFill>
            <a:schemeClr val="tx2"/>
          </a:solidFill>
        </a:defRPr>
      </a:lvl9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50000"/>
        <a:buFont typeface="Wingdings 2"/>
        <a:buChar char="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2"/>
        </a:buClr>
        <a:buSzPct val="50000"/>
        <a:buFont typeface="Wingdings 2"/>
        <a:buChar char="³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3"/>
        </a:buClr>
        <a:buSzPct val="60000"/>
        <a:buFont typeface="Wingdings 2"/>
        <a:buChar char="®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5"/>
        </a:buClr>
        <a:buSzPct val="45000"/>
        <a:buFont typeface="Wingdings 2"/>
        <a:buChar char="¯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6"/>
        </a:buClr>
        <a:buFont typeface="Wingdings 2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Font typeface="Arial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Font typeface="Arial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Font typeface="Arial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Font typeface="Arial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 dirty="0"/>
              <a:t>大中票券債券市場展望雙週報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zh-TW" dirty="0"/>
              <a:t>2026/07/27</a:t>
            </a: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2133776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密大消費信心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6" name="G 18">
            <a:extLst>
              <a:ext uri="{FF2B5EF4-FFF2-40B4-BE49-F238E27FC236}">
                <a16:creationId xmlns:a16="http://schemas.microsoft.com/office/drawing/2014/main" id="{2D3F0E4C-57CE-1767-46BB-94B3C1958E52}"/>
              </a:ext>
            </a:extLst>
          </p:cNvPr>
          <p:cNvPicPr>
            <a:picLocks/>
          </p:cNvPicPr>
          <p:nvPr>
            <p:custDataLst>
              <p:tags r:id="rId1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23528" y="1594125"/>
            <a:ext cx="8496944" cy="4525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22921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 dirty="0"/>
              <a:t>美國個人消費支出核心平減指數 經季調</a:t>
            </a:r>
            <a:r>
              <a:rPr lang="en-US" altLang="zh-TW" dirty="0"/>
              <a:t>(</a:t>
            </a:r>
            <a:r>
              <a:rPr lang="zh-TW" altLang="en-US" dirty="0"/>
              <a:t>年比</a:t>
            </a:r>
            <a:r>
              <a:rPr lang="en-US" altLang="zh-TW" dirty="0"/>
              <a:t>)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6" name="G 22">
            <a:extLst>
              <a:ext uri="{FF2B5EF4-FFF2-40B4-BE49-F238E27FC236}">
                <a16:creationId xmlns:a16="http://schemas.microsoft.com/office/drawing/2014/main" id="{C54C0120-54E6-BC26-C61A-26E99CC03277}"/>
              </a:ext>
            </a:extLst>
          </p:cNvPr>
          <p:cNvPicPr>
            <a:picLocks/>
          </p:cNvPicPr>
          <p:nvPr>
            <p:custDataLst>
              <p:tags r:id="rId1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7200" y="1700808"/>
            <a:ext cx="8229600" cy="44253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355603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美國就業情況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 dirty="0"/>
          </a:p>
        </p:txBody>
      </p:sp>
      <p:pic>
        <p:nvPicPr>
          <p:cNvPr id="6" name="G 9">
            <a:extLst>
              <a:ext uri="{FF2B5EF4-FFF2-40B4-BE49-F238E27FC236}">
                <a16:creationId xmlns:a16="http://schemas.microsoft.com/office/drawing/2014/main" id="{5146A114-0674-2CCE-62EA-C54EDF1F7202}"/>
              </a:ext>
            </a:extLst>
          </p:cNvPr>
          <p:cNvPicPr>
            <a:picLocks/>
          </p:cNvPicPr>
          <p:nvPr>
            <p:custDataLst>
              <p:tags r:id="rId1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7200" y="1600200"/>
            <a:ext cx="8229600" cy="4525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205906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美國非農就業人數</a:t>
            </a:r>
          </a:p>
        </p:txBody>
      </p:sp>
      <p:pic>
        <p:nvPicPr>
          <p:cNvPr id="7" name="G 20">
            <a:extLst>
              <a:ext uri="{FF2B5EF4-FFF2-40B4-BE49-F238E27FC236}">
                <a16:creationId xmlns:a16="http://schemas.microsoft.com/office/drawing/2014/main" id="{8ECD2D12-07AD-C429-EC73-421A00998E16}"/>
              </a:ext>
            </a:extLst>
          </p:cNvPr>
          <p:cNvPicPr>
            <a:picLocks noGrp="1"/>
          </p:cNvPicPr>
          <p:nvPr>
            <p:ph idx="1"/>
            <p:custDataLst>
              <p:tags r:id="rId1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51520" y="1484784"/>
            <a:ext cx="8589640" cy="4958011"/>
          </a:xfrm>
        </p:spPr>
      </p:pic>
    </p:spTree>
    <p:extLst>
      <p:ext uri="{BB962C8B-B14F-4D97-AF65-F5344CB8AC3E}">
        <p14:creationId xmlns:p14="http://schemas.microsoft.com/office/powerpoint/2010/main" val="285901791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美國新屋及成屋銷售</a:t>
            </a:r>
          </a:p>
        </p:txBody>
      </p:sp>
      <p:pic>
        <p:nvPicPr>
          <p:cNvPr id="7" name="G 24">
            <a:extLst>
              <a:ext uri="{FF2B5EF4-FFF2-40B4-BE49-F238E27FC236}">
                <a16:creationId xmlns:a16="http://schemas.microsoft.com/office/drawing/2014/main" id="{2ECBDC54-5BD9-B2B5-B81F-BE0837A3C5D0}"/>
              </a:ext>
            </a:extLst>
          </p:cNvPr>
          <p:cNvPicPr>
            <a:picLocks noGrp="1"/>
          </p:cNvPicPr>
          <p:nvPr>
            <p:ph idx="1"/>
            <p:custDataLst>
              <p:tags r:id="rId1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51520" y="1340768"/>
            <a:ext cx="8712968" cy="5112568"/>
          </a:xfrm>
        </p:spPr>
      </p:pic>
    </p:spTree>
    <p:extLst>
      <p:ext uri="{BB962C8B-B14F-4D97-AF65-F5344CB8AC3E}">
        <p14:creationId xmlns:p14="http://schemas.microsoft.com/office/powerpoint/2010/main" val="99125374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ISM</a:t>
            </a:r>
            <a:r>
              <a:rPr lang="zh-TW" altLang="en-US" dirty="0"/>
              <a:t>指數</a:t>
            </a:r>
          </a:p>
        </p:txBody>
      </p:sp>
      <p:pic>
        <p:nvPicPr>
          <p:cNvPr id="7" name="G 21">
            <a:extLst>
              <a:ext uri="{FF2B5EF4-FFF2-40B4-BE49-F238E27FC236}">
                <a16:creationId xmlns:a16="http://schemas.microsoft.com/office/drawing/2014/main" id="{FB05C8B5-384F-AA92-DDD9-9A898D756678}"/>
              </a:ext>
            </a:extLst>
          </p:cNvPr>
          <p:cNvPicPr>
            <a:picLocks noGrp="1"/>
          </p:cNvPicPr>
          <p:nvPr>
            <p:ph idx="1"/>
            <p:custDataLst>
              <p:tags r:id="rId1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59532" y="1417638"/>
            <a:ext cx="8424936" cy="5040560"/>
          </a:xfrm>
        </p:spPr>
      </p:pic>
    </p:spTree>
    <p:extLst>
      <p:ext uri="{BB962C8B-B14F-4D97-AF65-F5344CB8AC3E}">
        <p14:creationId xmlns:p14="http://schemas.microsoft.com/office/powerpoint/2010/main" val="76533057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經濟數據預報</a:t>
            </a:r>
          </a:p>
        </p:txBody>
      </p:sp>
      <p:pic>
        <p:nvPicPr>
          <p:cNvPr id="9" name="內容版面配置區 8">
            <a:extLst>
              <a:ext uri="{FF2B5EF4-FFF2-40B4-BE49-F238E27FC236}">
                <a16:creationId xmlns:a16="http://schemas.microsoft.com/office/drawing/2014/main" id="{2CDBA37C-9420-257E-A4AE-C61D74091D7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11560" y="1246951"/>
            <a:ext cx="7920880" cy="5301420"/>
          </a:xfrm>
          <a:prstGeom prst="rect">
            <a:avLst/>
          </a:prstGeom>
        </p:spPr>
      </p:pic>
      <p:graphicFrame>
        <p:nvGraphicFramePr>
          <p:cNvPr id="3" name="表格 2">
            <a:extLst>
              <a:ext uri="{FF2B5EF4-FFF2-40B4-BE49-F238E27FC236}">
                <a16:creationId xmlns:a16="http://schemas.microsoft.com/office/drawing/2014/main" id="{C33B80A2-4345-88F1-8F35-3F1CCCF73D9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50422958"/>
              </p:ext>
            </p:extLst>
          </p:nvPr>
        </p:nvGraphicFramePr>
        <p:xfrm>
          <a:off x="611560" y="1246952"/>
          <a:ext cx="7920880" cy="5278994"/>
        </p:xfrm>
        <a:graphic>
          <a:graphicData uri="http://schemas.openxmlformats.org/drawingml/2006/table">
            <a:tbl>
              <a:tblPr/>
              <a:tblGrid>
                <a:gridCol w="807142">
                  <a:extLst>
                    <a:ext uri="{9D8B030D-6E8A-4147-A177-3AD203B41FA5}">
                      <a16:colId xmlns:a16="http://schemas.microsoft.com/office/drawing/2014/main" val="1375713398"/>
                    </a:ext>
                  </a:extLst>
                </a:gridCol>
                <a:gridCol w="451616">
                  <a:extLst>
                    <a:ext uri="{9D8B030D-6E8A-4147-A177-3AD203B41FA5}">
                      <a16:colId xmlns:a16="http://schemas.microsoft.com/office/drawing/2014/main" val="1855998207"/>
                    </a:ext>
                  </a:extLst>
                </a:gridCol>
                <a:gridCol w="4125391">
                  <a:extLst>
                    <a:ext uri="{9D8B030D-6E8A-4147-A177-3AD203B41FA5}">
                      <a16:colId xmlns:a16="http://schemas.microsoft.com/office/drawing/2014/main" val="229730170"/>
                    </a:ext>
                  </a:extLst>
                </a:gridCol>
                <a:gridCol w="525283">
                  <a:extLst>
                    <a:ext uri="{9D8B030D-6E8A-4147-A177-3AD203B41FA5}">
                      <a16:colId xmlns:a16="http://schemas.microsoft.com/office/drawing/2014/main" val="2941653022"/>
                    </a:ext>
                  </a:extLst>
                </a:gridCol>
                <a:gridCol w="691836">
                  <a:extLst>
                    <a:ext uri="{9D8B030D-6E8A-4147-A177-3AD203B41FA5}">
                      <a16:colId xmlns:a16="http://schemas.microsoft.com/office/drawing/2014/main" val="1885226536"/>
                    </a:ext>
                  </a:extLst>
                </a:gridCol>
                <a:gridCol w="627776">
                  <a:extLst>
                    <a:ext uri="{9D8B030D-6E8A-4147-A177-3AD203B41FA5}">
                      <a16:colId xmlns:a16="http://schemas.microsoft.com/office/drawing/2014/main" val="953173063"/>
                    </a:ext>
                  </a:extLst>
                </a:gridCol>
                <a:gridCol w="691836">
                  <a:extLst>
                    <a:ext uri="{9D8B030D-6E8A-4147-A177-3AD203B41FA5}">
                      <a16:colId xmlns:a16="http://schemas.microsoft.com/office/drawing/2014/main" val="2426538792"/>
                    </a:ext>
                  </a:extLst>
                </a:gridCol>
              </a:tblGrid>
              <a:tr h="212057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zh-TW" altLang="en-US" sz="1000" b="1" i="0" u="none" strike="noStrike">
                          <a:solidFill>
                            <a:srgbClr val="FFFFFF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日期</a:t>
                      </a:r>
                    </a:p>
                  </a:txBody>
                  <a:tcPr marL="8229" marR="8229" marT="8229" marB="0" anchor="ctr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BB5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zh-TW" altLang="en-US" sz="1000" b="1" i="0" u="none" strike="noStrike">
                          <a:solidFill>
                            <a:srgbClr val="FFFFFF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國別</a:t>
                      </a:r>
                    </a:p>
                  </a:txBody>
                  <a:tcPr marL="8229" marR="8229" marT="8229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BB5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zh-TW" altLang="en-US" sz="1000" b="1" i="0" u="none" strike="noStrike">
                          <a:solidFill>
                            <a:srgbClr val="FFFFFF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名稱</a:t>
                      </a:r>
                    </a:p>
                  </a:txBody>
                  <a:tcPr marL="8229" marR="8229" marT="8229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BB5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zh-TW" altLang="en-US" sz="1000" b="1" i="0" u="none" strike="noStrike">
                          <a:solidFill>
                            <a:srgbClr val="FFFFFF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月份</a:t>
                      </a:r>
                    </a:p>
                  </a:txBody>
                  <a:tcPr marL="8229" marR="8229" marT="8229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BB5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zh-TW" altLang="en-US" sz="1000" b="1" i="0" u="none" strike="noStrike">
                          <a:solidFill>
                            <a:srgbClr val="FFFFFF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調查</a:t>
                      </a:r>
                    </a:p>
                  </a:txBody>
                  <a:tcPr marL="8229" marR="8229" marT="8229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BB5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zh-TW" altLang="en-US" sz="1000" b="1" i="0" u="none" strike="noStrike">
                          <a:solidFill>
                            <a:srgbClr val="FFFFFF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實際值</a:t>
                      </a:r>
                    </a:p>
                  </a:txBody>
                  <a:tcPr marL="8229" marR="8229" marT="8229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BB5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zh-TW" altLang="en-US" sz="1000" b="1" i="0" u="none" strike="noStrike">
                          <a:solidFill>
                            <a:srgbClr val="FFFFFF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前值</a:t>
                      </a:r>
                    </a:p>
                  </a:txBody>
                  <a:tcPr marL="8229" marR="8229" marT="8229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BB5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66335674"/>
                  </a:ext>
                </a:extLst>
              </a:tr>
              <a:tr h="212057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altLang="zh-TW" sz="10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2026/7/31</a:t>
                      </a:r>
                    </a:p>
                  </a:txBody>
                  <a:tcPr marL="8229" marR="8229" marT="8229" marB="0" anchor="ctr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CN</a:t>
                      </a:r>
                    </a:p>
                  </a:txBody>
                  <a:tcPr marL="8229" marR="8229" marT="8229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zh-TW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中國非製造業採購經理指數</a:t>
                      </a:r>
                      <a:r>
                        <a:rPr lang="en-US" altLang="zh-TW" sz="10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(PMI) - </a:t>
                      </a:r>
                      <a:r>
                        <a:rPr lang="zh-TW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商務活動</a:t>
                      </a:r>
                      <a:r>
                        <a:rPr lang="en-US" altLang="zh-TW" sz="10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(</a:t>
                      </a:r>
                      <a:r>
                        <a:rPr lang="zh-TW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經季節調整</a:t>
                      </a:r>
                      <a:r>
                        <a:rPr lang="en-US" altLang="zh-TW" sz="10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)</a:t>
                      </a:r>
                    </a:p>
                  </a:txBody>
                  <a:tcPr marL="8229" marR="8229" marT="8229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Jul</a:t>
                      </a:r>
                    </a:p>
                  </a:txBody>
                  <a:tcPr marL="8229" marR="8229" marT="8229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0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50</a:t>
                      </a:r>
                    </a:p>
                  </a:txBody>
                  <a:tcPr marL="8229" marR="8229" marT="8229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-</a:t>
                      </a:r>
                    </a:p>
                  </a:txBody>
                  <a:tcPr marL="8229" marR="8229" marT="8229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0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50.2</a:t>
                      </a:r>
                    </a:p>
                  </a:txBody>
                  <a:tcPr marL="8229" marR="8229" marT="8229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21893628"/>
                  </a:ext>
                </a:extLst>
              </a:tr>
              <a:tr h="212057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altLang="zh-TW" sz="10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2026/7/31</a:t>
                      </a:r>
                    </a:p>
                  </a:txBody>
                  <a:tcPr marL="8229" marR="8229" marT="8229" marB="0" anchor="ctr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CN</a:t>
                      </a:r>
                    </a:p>
                  </a:txBody>
                  <a:tcPr marL="8229" marR="8229" marT="8229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zh-TW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中國製造業採購經理指數</a:t>
                      </a:r>
                    </a:p>
                  </a:txBody>
                  <a:tcPr marL="8229" marR="8229" marT="8229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Jul</a:t>
                      </a:r>
                    </a:p>
                  </a:txBody>
                  <a:tcPr marL="8229" marR="8229" marT="8229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0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50.1</a:t>
                      </a:r>
                    </a:p>
                  </a:txBody>
                  <a:tcPr marL="8229" marR="8229" marT="8229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-</a:t>
                      </a:r>
                    </a:p>
                  </a:txBody>
                  <a:tcPr marL="8229" marR="8229" marT="8229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0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50.3</a:t>
                      </a:r>
                    </a:p>
                  </a:txBody>
                  <a:tcPr marL="8229" marR="8229" marT="8229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17250623"/>
                  </a:ext>
                </a:extLst>
              </a:tr>
              <a:tr h="212057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altLang="zh-TW" sz="10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2026/7/27</a:t>
                      </a:r>
                    </a:p>
                  </a:txBody>
                  <a:tcPr marL="8229" marR="8229" marT="8229" marB="0" anchor="ctr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DE</a:t>
                      </a:r>
                    </a:p>
                  </a:txBody>
                  <a:tcPr marL="8229" marR="8229" marT="8229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altLang="zh-TW" sz="10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IFO</a:t>
                      </a:r>
                      <a:r>
                        <a:rPr lang="zh-TW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泛德地區</a:t>
                      </a:r>
                      <a:r>
                        <a:rPr lang="en-US" altLang="zh-TW" sz="10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-</a:t>
                      </a:r>
                      <a:r>
                        <a:rPr lang="zh-TW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企業景氣</a:t>
                      </a:r>
                    </a:p>
                  </a:txBody>
                  <a:tcPr marL="8229" marR="8229" marT="8229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Jul</a:t>
                      </a:r>
                    </a:p>
                  </a:txBody>
                  <a:tcPr marL="8229" marR="8229" marT="8229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0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86</a:t>
                      </a:r>
                    </a:p>
                  </a:txBody>
                  <a:tcPr marL="8229" marR="8229" marT="8229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-</a:t>
                      </a:r>
                    </a:p>
                  </a:txBody>
                  <a:tcPr marL="8229" marR="8229" marT="8229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0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85.6</a:t>
                      </a:r>
                    </a:p>
                  </a:txBody>
                  <a:tcPr marL="8229" marR="8229" marT="8229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52972126"/>
                  </a:ext>
                </a:extLst>
              </a:tr>
              <a:tr h="212057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altLang="zh-TW" sz="10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2026/7/30</a:t>
                      </a:r>
                    </a:p>
                  </a:txBody>
                  <a:tcPr marL="8229" marR="8229" marT="8229" marB="0" anchor="ctr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EZ</a:t>
                      </a:r>
                    </a:p>
                  </a:txBody>
                  <a:tcPr marL="8229" marR="8229" marT="8229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zh-TW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歐元區經濟信心指數</a:t>
                      </a:r>
                    </a:p>
                  </a:txBody>
                  <a:tcPr marL="8229" marR="8229" marT="8229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Jul</a:t>
                      </a:r>
                    </a:p>
                  </a:txBody>
                  <a:tcPr marL="8229" marR="8229" marT="8229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0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96</a:t>
                      </a:r>
                    </a:p>
                  </a:txBody>
                  <a:tcPr marL="8229" marR="8229" marT="8229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-</a:t>
                      </a:r>
                    </a:p>
                  </a:txBody>
                  <a:tcPr marL="8229" marR="8229" marT="8229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0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95</a:t>
                      </a:r>
                    </a:p>
                  </a:txBody>
                  <a:tcPr marL="8229" marR="8229" marT="8229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10776623"/>
                  </a:ext>
                </a:extLst>
              </a:tr>
              <a:tr h="212057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altLang="zh-TW" sz="10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2026/7/30</a:t>
                      </a:r>
                    </a:p>
                  </a:txBody>
                  <a:tcPr marL="8229" marR="8229" marT="8229" marB="0" anchor="ctr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EZ</a:t>
                      </a:r>
                    </a:p>
                  </a:txBody>
                  <a:tcPr marL="8229" marR="8229" marT="8229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zh-TW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歐元區失業率 經季調</a:t>
                      </a:r>
                    </a:p>
                  </a:txBody>
                  <a:tcPr marL="8229" marR="8229" marT="8229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Jun</a:t>
                      </a:r>
                    </a:p>
                  </a:txBody>
                  <a:tcPr marL="8229" marR="8229" marT="8229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0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6.2</a:t>
                      </a:r>
                    </a:p>
                  </a:txBody>
                  <a:tcPr marL="8229" marR="8229" marT="8229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-</a:t>
                      </a:r>
                    </a:p>
                  </a:txBody>
                  <a:tcPr marL="8229" marR="8229" marT="8229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0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6.2</a:t>
                      </a:r>
                    </a:p>
                  </a:txBody>
                  <a:tcPr marL="8229" marR="8229" marT="8229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80935010"/>
                  </a:ext>
                </a:extLst>
              </a:tr>
              <a:tr h="189626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altLang="zh-TW" sz="10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2026/7/30</a:t>
                      </a:r>
                    </a:p>
                  </a:txBody>
                  <a:tcPr marL="8229" marR="8229" marT="8229" marB="0" anchor="ctr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EZ</a:t>
                      </a:r>
                    </a:p>
                  </a:txBody>
                  <a:tcPr marL="8229" marR="8229" marT="8229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zh-TW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歐元區實質國內生產毛額 基期</a:t>
                      </a:r>
                      <a:r>
                        <a:rPr lang="en-US" altLang="zh-TW" sz="10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=2000 (</a:t>
                      </a:r>
                      <a:r>
                        <a:rPr lang="zh-TW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年比</a:t>
                      </a:r>
                      <a:r>
                        <a:rPr lang="en-US" altLang="zh-TW" sz="10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)</a:t>
                      </a:r>
                    </a:p>
                  </a:txBody>
                  <a:tcPr marL="8229" marR="8229" marT="8229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2Q A</a:t>
                      </a:r>
                    </a:p>
                  </a:txBody>
                  <a:tcPr marL="8229" marR="8229" marT="8229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0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0.5</a:t>
                      </a:r>
                    </a:p>
                  </a:txBody>
                  <a:tcPr marL="8229" marR="8229" marT="8229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-</a:t>
                      </a:r>
                    </a:p>
                  </a:txBody>
                  <a:tcPr marL="8229" marR="8229" marT="8229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0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0.3</a:t>
                      </a:r>
                    </a:p>
                  </a:txBody>
                  <a:tcPr marL="8229" marR="8229" marT="8229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83216985"/>
                  </a:ext>
                </a:extLst>
              </a:tr>
              <a:tr h="212057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altLang="zh-TW" sz="10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2026/8/3</a:t>
                      </a:r>
                    </a:p>
                  </a:txBody>
                  <a:tcPr marL="8229" marR="8229" marT="8229" marB="0" anchor="ctr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EZ</a:t>
                      </a:r>
                    </a:p>
                  </a:txBody>
                  <a:tcPr marL="8229" marR="8229" marT="8229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altLang="zh-TW" sz="10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Markit</a:t>
                      </a:r>
                      <a:r>
                        <a:rPr lang="zh-TW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歐元區製造業</a:t>
                      </a:r>
                      <a:r>
                        <a:rPr lang="en-US" altLang="zh-TW" sz="10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PMI</a:t>
                      </a:r>
                      <a:r>
                        <a:rPr lang="zh-TW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指數</a:t>
                      </a:r>
                    </a:p>
                  </a:txBody>
                  <a:tcPr marL="8229" marR="8229" marT="8229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Jul F</a:t>
                      </a:r>
                    </a:p>
                  </a:txBody>
                  <a:tcPr marL="8229" marR="8229" marT="8229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-</a:t>
                      </a:r>
                    </a:p>
                  </a:txBody>
                  <a:tcPr marL="8229" marR="8229" marT="8229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-</a:t>
                      </a:r>
                    </a:p>
                  </a:txBody>
                  <a:tcPr marL="8229" marR="8229" marT="8229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0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52</a:t>
                      </a:r>
                    </a:p>
                  </a:txBody>
                  <a:tcPr marL="8229" marR="8229" marT="8229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92276632"/>
                  </a:ext>
                </a:extLst>
              </a:tr>
              <a:tr h="212057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altLang="zh-TW" sz="10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2026/7/31</a:t>
                      </a:r>
                    </a:p>
                  </a:txBody>
                  <a:tcPr marL="8229" marR="8229" marT="8229" marB="0" anchor="ctr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JP</a:t>
                      </a:r>
                    </a:p>
                  </a:txBody>
                  <a:tcPr marL="8229" marR="8229" marT="8229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zh-TW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日本失業率 經季調</a:t>
                      </a:r>
                    </a:p>
                  </a:txBody>
                  <a:tcPr marL="8229" marR="8229" marT="8229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Jun</a:t>
                      </a:r>
                    </a:p>
                  </a:txBody>
                  <a:tcPr marL="8229" marR="8229" marT="8229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0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2.5</a:t>
                      </a:r>
                    </a:p>
                  </a:txBody>
                  <a:tcPr marL="8229" marR="8229" marT="8229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-</a:t>
                      </a:r>
                    </a:p>
                  </a:txBody>
                  <a:tcPr marL="8229" marR="8229" marT="8229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0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2.5</a:t>
                      </a:r>
                    </a:p>
                  </a:txBody>
                  <a:tcPr marL="8229" marR="8229" marT="8229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35590184"/>
                  </a:ext>
                </a:extLst>
              </a:tr>
              <a:tr h="212057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altLang="zh-TW" sz="10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2026/8/3</a:t>
                      </a:r>
                    </a:p>
                  </a:txBody>
                  <a:tcPr marL="8229" marR="8229" marT="8229" marB="0" anchor="ctr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JP</a:t>
                      </a:r>
                    </a:p>
                  </a:txBody>
                  <a:tcPr marL="8229" marR="8229" marT="8229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altLang="zh-TW" sz="10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Nikkei/Markit</a:t>
                      </a:r>
                      <a:r>
                        <a:rPr lang="zh-TW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日本製造業採購經理人指數</a:t>
                      </a:r>
                      <a:r>
                        <a:rPr lang="en-US" altLang="zh-TW" sz="10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(</a:t>
                      </a:r>
                      <a:r>
                        <a:rPr lang="zh-TW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經季調</a:t>
                      </a:r>
                      <a:r>
                        <a:rPr lang="en-US" altLang="zh-TW" sz="10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)</a:t>
                      </a:r>
                    </a:p>
                  </a:txBody>
                  <a:tcPr marL="8229" marR="8229" marT="8229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Jul F</a:t>
                      </a:r>
                    </a:p>
                  </a:txBody>
                  <a:tcPr marL="8229" marR="8229" marT="8229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-</a:t>
                      </a:r>
                    </a:p>
                  </a:txBody>
                  <a:tcPr marL="8229" marR="8229" marT="8229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0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-</a:t>
                      </a:r>
                    </a:p>
                  </a:txBody>
                  <a:tcPr marL="8229" marR="8229" marT="8229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0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54.7</a:t>
                      </a:r>
                    </a:p>
                  </a:txBody>
                  <a:tcPr marL="8229" marR="8229" marT="8229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87850262"/>
                  </a:ext>
                </a:extLst>
              </a:tr>
              <a:tr h="212057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altLang="zh-TW" sz="10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2026/7/31</a:t>
                      </a:r>
                    </a:p>
                  </a:txBody>
                  <a:tcPr marL="8229" marR="8229" marT="8229" marB="0" anchor="ctr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TW</a:t>
                      </a:r>
                    </a:p>
                  </a:txBody>
                  <a:tcPr marL="8229" marR="8229" marT="8229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zh-TW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台灣實質</a:t>
                      </a:r>
                      <a:r>
                        <a:rPr lang="en-US" altLang="zh-TW" sz="10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GDP(</a:t>
                      </a:r>
                      <a:r>
                        <a:rPr lang="zh-TW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年比</a:t>
                      </a:r>
                      <a:r>
                        <a:rPr lang="en-US" altLang="zh-TW" sz="10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) 2006=100</a:t>
                      </a:r>
                    </a:p>
                  </a:txBody>
                  <a:tcPr marL="8229" marR="8229" marT="8229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2Q A</a:t>
                      </a:r>
                    </a:p>
                  </a:txBody>
                  <a:tcPr marL="8229" marR="8229" marT="8229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0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10.55</a:t>
                      </a:r>
                    </a:p>
                  </a:txBody>
                  <a:tcPr marL="8229" marR="8229" marT="8229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0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-</a:t>
                      </a:r>
                    </a:p>
                  </a:txBody>
                  <a:tcPr marL="8229" marR="8229" marT="8229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0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14.55</a:t>
                      </a:r>
                    </a:p>
                  </a:txBody>
                  <a:tcPr marL="8229" marR="8229" marT="8229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21614159"/>
                  </a:ext>
                </a:extLst>
              </a:tr>
              <a:tr h="212057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altLang="zh-TW" sz="10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2026/8/24</a:t>
                      </a:r>
                    </a:p>
                  </a:txBody>
                  <a:tcPr marL="8229" marR="8229" marT="8229" marB="0" anchor="ctr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TW</a:t>
                      </a:r>
                    </a:p>
                  </a:txBody>
                  <a:tcPr marL="8229" marR="8229" marT="8229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zh-TW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台灣失業率 經季調</a:t>
                      </a:r>
                    </a:p>
                  </a:txBody>
                  <a:tcPr marL="8229" marR="8229" marT="8229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Jul</a:t>
                      </a:r>
                    </a:p>
                  </a:txBody>
                  <a:tcPr marL="8229" marR="8229" marT="8229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-</a:t>
                      </a:r>
                    </a:p>
                  </a:txBody>
                  <a:tcPr marL="8229" marR="8229" marT="8229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0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-</a:t>
                      </a:r>
                    </a:p>
                  </a:txBody>
                  <a:tcPr marL="8229" marR="8229" marT="8229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0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3.33</a:t>
                      </a:r>
                    </a:p>
                  </a:txBody>
                  <a:tcPr marL="8229" marR="8229" marT="8229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90090697"/>
                  </a:ext>
                </a:extLst>
              </a:tr>
              <a:tr h="212057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altLang="zh-TW" sz="10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2026/7/27</a:t>
                      </a:r>
                    </a:p>
                  </a:txBody>
                  <a:tcPr marL="8229" marR="8229" marT="8229" marB="0" anchor="ctr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US</a:t>
                      </a:r>
                    </a:p>
                  </a:txBody>
                  <a:tcPr marL="8229" marR="8229" marT="8229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zh-TW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美國耐久財新訂單工業 經季調</a:t>
                      </a:r>
                      <a:r>
                        <a:rPr lang="en-US" altLang="zh-TW" sz="10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(</a:t>
                      </a:r>
                      <a:r>
                        <a:rPr lang="zh-TW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月比</a:t>
                      </a:r>
                      <a:r>
                        <a:rPr lang="en-US" altLang="zh-TW" sz="10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)</a:t>
                      </a:r>
                    </a:p>
                  </a:txBody>
                  <a:tcPr marL="8229" marR="8229" marT="8229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Jun P</a:t>
                      </a:r>
                    </a:p>
                  </a:txBody>
                  <a:tcPr marL="8229" marR="8229" marT="8229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0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1.8</a:t>
                      </a:r>
                    </a:p>
                  </a:txBody>
                  <a:tcPr marL="8229" marR="8229" marT="8229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0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-</a:t>
                      </a:r>
                    </a:p>
                  </a:txBody>
                  <a:tcPr marL="8229" marR="8229" marT="8229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0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-4.5</a:t>
                      </a:r>
                    </a:p>
                  </a:txBody>
                  <a:tcPr marL="8229" marR="8229" marT="8229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63352730"/>
                  </a:ext>
                </a:extLst>
              </a:tr>
              <a:tr h="212057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altLang="zh-TW" sz="10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2026/7/27</a:t>
                      </a:r>
                    </a:p>
                  </a:txBody>
                  <a:tcPr marL="8229" marR="8229" marT="8229" marB="0" anchor="ctr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US</a:t>
                      </a:r>
                    </a:p>
                  </a:txBody>
                  <a:tcPr marL="8229" marR="8229" marT="8229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zh-TW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美國資本財新訂單扣除飛機及零件</a:t>
                      </a:r>
                      <a:r>
                        <a:rPr lang="en-US" altLang="zh-TW" sz="10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(</a:t>
                      </a:r>
                      <a:r>
                        <a:rPr lang="zh-TW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月比</a:t>
                      </a:r>
                      <a:r>
                        <a:rPr lang="en-US" altLang="zh-TW" sz="10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)</a:t>
                      </a:r>
                    </a:p>
                  </a:txBody>
                  <a:tcPr marL="8229" marR="8229" marT="8229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Jun P</a:t>
                      </a:r>
                    </a:p>
                  </a:txBody>
                  <a:tcPr marL="8229" marR="8229" marT="8229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0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0.7</a:t>
                      </a:r>
                    </a:p>
                  </a:txBody>
                  <a:tcPr marL="8229" marR="8229" marT="8229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0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-</a:t>
                      </a:r>
                    </a:p>
                  </a:txBody>
                  <a:tcPr marL="8229" marR="8229" marT="8229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0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1.4</a:t>
                      </a:r>
                    </a:p>
                  </a:txBody>
                  <a:tcPr marL="8229" marR="8229" marT="8229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1504952"/>
                  </a:ext>
                </a:extLst>
              </a:tr>
              <a:tr h="212057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altLang="zh-TW" sz="10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2026/7/30</a:t>
                      </a:r>
                    </a:p>
                  </a:txBody>
                  <a:tcPr marL="8229" marR="8229" marT="8229" marB="0" anchor="ctr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US</a:t>
                      </a:r>
                    </a:p>
                  </a:txBody>
                  <a:tcPr marL="8229" marR="8229" marT="8229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zh-TW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美國實質</a:t>
                      </a:r>
                      <a:r>
                        <a:rPr lang="en-US" altLang="zh-TW" sz="10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GDP </a:t>
                      </a:r>
                      <a:r>
                        <a:rPr lang="zh-TW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經季調</a:t>
                      </a:r>
                      <a:r>
                        <a:rPr lang="en-US" altLang="zh-TW" sz="10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(</a:t>
                      </a:r>
                      <a:r>
                        <a:rPr lang="zh-TW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季比</a:t>
                      </a:r>
                      <a:r>
                        <a:rPr lang="en-US" altLang="zh-TW" sz="10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)</a:t>
                      </a:r>
                    </a:p>
                  </a:txBody>
                  <a:tcPr marL="8229" marR="8229" marT="8229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2Q A</a:t>
                      </a:r>
                    </a:p>
                  </a:txBody>
                  <a:tcPr marL="8229" marR="8229" marT="8229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0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2.1</a:t>
                      </a:r>
                    </a:p>
                  </a:txBody>
                  <a:tcPr marL="8229" marR="8229" marT="8229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0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-</a:t>
                      </a:r>
                    </a:p>
                  </a:txBody>
                  <a:tcPr marL="8229" marR="8229" marT="8229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0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2.1</a:t>
                      </a:r>
                    </a:p>
                  </a:txBody>
                  <a:tcPr marL="8229" marR="8229" marT="8229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02479230"/>
                  </a:ext>
                </a:extLst>
              </a:tr>
              <a:tr h="212057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altLang="zh-TW" sz="10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2026/7/30</a:t>
                      </a:r>
                    </a:p>
                  </a:txBody>
                  <a:tcPr marL="8229" marR="8229" marT="8229" marB="0" anchor="ctr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US</a:t>
                      </a:r>
                    </a:p>
                  </a:txBody>
                  <a:tcPr marL="8229" marR="8229" marT="8229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zh-TW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美國</a:t>
                      </a:r>
                      <a:r>
                        <a:rPr lang="en-US" altLang="zh-TW" sz="10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GDP</a:t>
                      </a:r>
                      <a:r>
                        <a:rPr lang="zh-TW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價格指數 經季調</a:t>
                      </a:r>
                      <a:r>
                        <a:rPr lang="en-US" altLang="zh-TW" sz="10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(</a:t>
                      </a:r>
                      <a:r>
                        <a:rPr lang="zh-TW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季比</a:t>
                      </a:r>
                      <a:r>
                        <a:rPr lang="en-US" altLang="zh-TW" sz="10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)</a:t>
                      </a:r>
                    </a:p>
                  </a:txBody>
                  <a:tcPr marL="8229" marR="8229" marT="8229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2Q A</a:t>
                      </a:r>
                    </a:p>
                  </a:txBody>
                  <a:tcPr marL="8229" marR="8229" marT="8229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0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3.7</a:t>
                      </a:r>
                    </a:p>
                  </a:txBody>
                  <a:tcPr marL="8229" marR="8229" marT="8229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0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-</a:t>
                      </a:r>
                    </a:p>
                  </a:txBody>
                  <a:tcPr marL="8229" marR="8229" marT="8229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0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3.6</a:t>
                      </a:r>
                    </a:p>
                  </a:txBody>
                  <a:tcPr marL="8229" marR="8229" marT="8229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97883437"/>
                  </a:ext>
                </a:extLst>
              </a:tr>
              <a:tr h="212057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altLang="zh-TW" sz="10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2026/7/30</a:t>
                      </a:r>
                    </a:p>
                  </a:txBody>
                  <a:tcPr marL="8229" marR="8229" marT="8229" marB="0" anchor="ctr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US</a:t>
                      </a:r>
                    </a:p>
                  </a:txBody>
                  <a:tcPr marL="8229" marR="8229" marT="8229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zh-TW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美國個人消費支出實質物價指數 經季調</a:t>
                      </a:r>
                      <a:r>
                        <a:rPr lang="en-US" altLang="zh-TW" sz="10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(</a:t>
                      </a:r>
                      <a:r>
                        <a:rPr lang="zh-TW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月比</a:t>
                      </a:r>
                      <a:r>
                        <a:rPr lang="en-US" altLang="zh-TW" sz="10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)</a:t>
                      </a:r>
                    </a:p>
                  </a:txBody>
                  <a:tcPr marL="8229" marR="8229" marT="8229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Jun</a:t>
                      </a:r>
                    </a:p>
                  </a:txBody>
                  <a:tcPr marL="8229" marR="8229" marT="8229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0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-0.1</a:t>
                      </a:r>
                    </a:p>
                  </a:txBody>
                  <a:tcPr marL="8229" marR="8229" marT="8229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0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-</a:t>
                      </a:r>
                    </a:p>
                  </a:txBody>
                  <a:tcPr marL="8229" marR="8229" marT="8229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0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0.4</a:t>
                      </a:r>
                    </a:p>
                  </a:txBody>
                  <a:tcPr marL="8229" marR="8229" marT="8229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15158533"/>
                  </a:ext>
                </a:extLst>
              </a:tr>
              <a:tr h="212057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altLang="zh-TW" sz="10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2026/7/30</a:t>
                      </a:r>
                    </a:p>
                  </a:txBody>
                  <a:tcPr marL="8229" marR="8229" marT="8229" marB="0" anchor="ctr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US</a:t>
                      </a:r>
                    </a:p>
                  </a:txBody>
                  <a:tcPr marL="8229" marR="8229" marT="8229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zh-TW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美國首次申請失業救濟金人數 經季調</a:t>
                      </a:r>
                    </a:p>
                  </a:txBody>
                  <a:tcPr marL="8229" marR="8229" marT="8229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Jul 25</a:t>
                      </a:r>
                    </a:p>
                  </a:txBody>
                  <a:tcPr marL="8229" marR="8229" marT="8229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0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200</a:t>
                      </a:r>
                    </a:p>
                  </a:txBody>
                  <a:tcPr marL="8229" marR="8229" marT="8229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0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-</a:t>
                      </a:r>
                    </a:p>
                  </a:txBody>
                  <a:tcPr marL="8229" marR="8229" marT="8229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0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187</a:t>
                      </a:r>
                    </a:p>
                  </a:txBody>
                  <a:tcPr marL="8229" marR="8229" marT="8229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98299315"/>
                  </a:ext>
                </a:extLst>
              </a:tr>
              <a:tr h="212057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altLang="zh-TW" sz="10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2026/7/31</a:t>
                      </a:r>
                    </a:p>
                  </a:txBody>
                  <a:tcPr marL="8229" marR="8229" marT="8229" marB="0" anchor="ctr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US</a:t>
                      </a:r>
                    </a:p>
                  </a:txBody>
                  <a:tcPr marL="8229" marR="8229" marT="8229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zh-TW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美國密西根大學消費者信心指數同時指標</a:t>
                      </a:r>
                    </a:p>
                  </a:txBody>
                  <a:tcPr marL="8229" marR="8229" marT="8229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Jul F</a:t>
                      </a:r>
                    </a:p>
                  </a:txBody>
                  <a:tcPr marL="8229" marR="8229" marT="8229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0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54</a:t>
                      </a:r>
                    </a:p>
                  </a:txBody>
                  <a:tcPr marL="8229" marR="8229" marT="8229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0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-</a:t>
                      </a:r>
                    </a:p>
                  </a:txBody>
                  <a:tcPr marL="8229" marR="8229" marT="8229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0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54.4</a:t>
                      </a:r>
                    </a:p>
                  </a:txBody>
                  <a:tcPr marL="8229" marR="8229" marT="8229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29056015"/>
                  </a:ext>
                </a:extLst>
              </a:tr>
              <a:tr h="212057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altLang="zh-TW" sz="10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2026/7/31</a:t>
                      </a:r>
                    </a:p>
                  </a:txBody>
                  <a:tcPr marL="8229" marR="8229" marT="8229" marB="0" anchor="ctr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US</a:t>
                      </a:r>
                    </a:p>
                  </a:txBody>
                  <a:tcPr marL="8229" marR="8229" marT="8229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zh-TW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美國芝加哥採購經理人指數</a:t>
                      </a:r>
                    </a:p>
                  </a:txBody>
                  <a:tcPr marL="8229" marR="8229" marT="8229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Jul</a:t>
                      </a:r>
                    </a:p>
                  </a:txBody>
                  <a:tcPr marL="8229" marR="8229" marT="8229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0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56</a:t>
                      </a:r>
                    </a:p>
                  </a:txBody>
                  <a:tcPr marL="8229" marR="8229" marT="8229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0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-</a:t>
                      </a:r>
                    </a:p>
                  </a:txBody>
                  <a:tcPr marL="8229" marR="8229" marT="8229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0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56.7</a:t>
                      </a:r>
                    </a:p>
                  </a:txBody>
                  <a:tcPr marL="8229" marR="8229" marT="8229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24899742"/>
                  </a:ext>
                </a:extLst>
              </a:tr>
              <a:tr h="212057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altLang="zh-TW" sz="10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2026/8/3</a:t>
                      </a:r>
                    </a:p>
                  </a:txBody>
                  <a:tcPr marL="8229" marR="8229" marT="8229" marB="0" anchor="ctr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US</a:t>
                      </a:r>
                    </a:p>
                  </a:txBody>
                  <a:tcPr marL="8229" marR="8229" marT="8229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altLang="zh-TW" sz="10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Markit</a:t>
                      </a:r>
                      <a:r>
                        <a:rPr lang="zh-TW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美國製造業</a:t>
                      </a:r>
                      <a:r>
                        <a:rPr lang="en-US" altLang="zh-TW" sz="10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PMI(</a:t>
                      </a:r>
                      <a:r>
                        <a:rPr lang="zh-TW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經季調</a:t>
                      </a:r>
                      <a:r>
                        <a:rPr lang="en-US" altLang="zh-TW" sz="10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)</a:t>
                      </a:r>
                    </a:p>
                  </a:txBody>
                  <a:tcPr marL="8229" marR="8229" marT="8229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Jul F</a:t>
                      </a:r>
                    </a:p>
                  </a:txBody>
                  <a:tcPr marL="8229" marR="8229" marT="8229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-</a:t>
                      </a:r>
                    </a:p>
                  </a:txBody>
                  <a:tcPr marL="8229" marR="8229" marT="8229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0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-</a:t>
                      </a:r>
                    </a:p>
                  </a:txBody>
                  <a:tcPr marL="8229" marR="8229" marT="8229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0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53.8</a:t>
                      </a:r>
                    </a:p>
                  </a:txBody>
                  <a:tcPr marL="8229" marR="8229" marT="8229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68614265"/>
                  </a:ext>
                </a:extLst>
              </a:tr>
              <a:tr h="212057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altLang="zh-TW" sz="10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2026/8/5</a:t>
                      </a:r>
                    </a:p>
                  </a:txBody>
                  <a:tcPr marL="8229" marR="8229" marT="8229" marB="0" anchor="ctr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US</a:t>
                      </a:r>
                    </a:p>
                  </a:txBody>
                  <a:tcPr marL="8229" marR="8229" marT="8229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altLang="zh-TW" sz="10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Markit</a:t>
                      </a:r>
                      <a:r>
                        <a:rPr lang="zh-TW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美國綜合</a:t>
                      </a:r>
                      <a:r>
                        <a:rPr lang="en-US" altLang="zh-TW" sz="10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PMI(</a:t>
                      </a:r>
                      <a:r>
                        <a:rPr lang="zh-TW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經季調</a:t>
                      </a:r>
                      <a:r>
                        <a:rPr lang="en-US" altLang="zh-TW" sz="10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)</a:t>
                      </a:r>
                    </a:p>
                  </a:txBody>
                  <a:tcPr marL="8229" marR="8229" marT="8229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Jul F</a:t>
                      </a:r>
                    </a:p>
                  </a:txBody>
                  <a:tcPr marL="8229" marR="8229" marT="8229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0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-</a:t>
                      </a:r>
                    </a:p>
                  </a:txBody>
                  <a:tcPr marL="8229" marR="8229" marT="8229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0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-</a:t>
                      </a:r>
                    </a:p>
                  </a:txBody>
                  <a:tcPr marL="8229" marR="8229" marT="8229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0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53.6</a:t>
                      </a:r>
                    </a:p>
                  </a:txBody>
                  <a:tcPr marL="8229" marR="8229" marT="8229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26606598"/>
                  </a:ext>
                </a:extLst>
              </a:tr>
              <a:tr h="212057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altLang="zh-TW" sz="10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2026/8/7</a:t>
                      </a:r>
                    </a:p>
                  </a:txBody>
                  <a:tcPr marL="8229" marR="8229" marT="8229" marB="0" anchor="ctr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US</a:t>
                      </a:r>
                    </a:p>
                  </a:txBody>
                  <a:tcPr marL="8229" marR="8229" marT="8229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zh-TW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美國非農業就業人口淨變動</a:t>
                      </a:r>
                      <a:r>
                        <a:rPr lang="en-US" altLang="zh-TW" sz="10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(</a:t>
                      </a:r>
                      <a:r>
                        <a:rPr lang="zh-TW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月比經季調</a:t>
                      </a:r>
                      <a:r>
                        <a:rPr lang="en-US" altLang="zh-TW" sz="10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)</a:t>
                      </a:r>
                    </a:p>
                  </a:txBody>
                  <a:tcPr marL="8229" marR="8229" marT="8229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Jul</a:t>
                      </a:r>
                    </a:p>
                  </a:txBody>
                  <a:tcPr marL="8229" marR="8229" marT="8229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0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85</a:t>
                      </a:r>
                    </a:p>
                  </a:txBody>
                  <a:tcPr marL="8229" marR="8229" marT="8229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0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-</a:t>
                      </a:r>
                    </a:p>
                  </a:txBody>
                  <a:tcPr marL="8229" marR="8229" marT="8229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0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57</a:t>
                      </a:r>
                    </a:p>
                  </a:txBody>
                  <a:tcPr marL="8229" marR="8229" marT="8229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87019362"/>
                  </a:ext>
                </a:extLst>
              </a:tr>
              <a:tr h="212057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altLang="zh-TW" sz="10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2026/8/11</a:t>
                      </a:r>
                    </a:p>
                  </a:txBody>
                  <a:tcPr marL="8229" marR="8229" marT="8229" marB="0" anchor="ctr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US</a:t>
                      </a:r>
                    </a:p>
                  </a:txBody>
                  <a:tcPr marL="8229" marR="8229" marT="8229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zh-TW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美國成屋銷售 經季調</a:t>
                      </a:r>
                    </a:p>
                  </a:txBody>
                  <a:tcPr marL="8229" marR="8229" marT="8229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Jul</a:t>
                      </a:r>
                    </a:p>
                  </a:txBody>
                  <a:tcPr marL="8229" marR="8229" marT="8229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-</a:t>
                      </a:r>
                    </a:p>
                  </a:txBody>
                  <a:tcPr marL="8229" marR="8229" marT="8229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0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-</a:t>
                      </a:r>
                    </a:p>
                  </a:txBody>
                  <a:tcPr marL="8229" marR="8229" marT="8229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0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4.09</a:t>
                      </a:r>
                    </a:p>
                  </a:txBody>
                  <a:tcPr marL="8229" marR="8229" marT="8229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24413154"/>
                  </a:ext>
                </a:extLst>
              </a:tr>
              <a:tr h="212057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altLang="zh-TW" sz="10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2026/8/25</a:t>
                      </a:r>
                    </a:p>
                  </a:txBody>
                  <a:tcPr marL="8229" marR="8229" marT="8229" marB="0" anchor="ctr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US</a:t>
                      </a:r>
                    </a:p>
                  </a:txBody>
                  <a:tcPr marL="8229" marR="8229" marT="8229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zh-TW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美國新屋銷售單戶住宅 經季調</a:t>
                      </a:r>
                    </a:p>
                  </a:txBody>
                  <a:tcPr marL="8229" marR="8229" marT="8229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Jul</a:t>
                      </a:r>
                    </a:p>
                  </a:txBody>
                  <a:tcPr marL="8229" marR="8229" marT="8229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0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-</a:t>
                      </a:r>
                    </a:p>
                  </a:txBody>
                  <a:tcPr marL="8229" marR="8229" marT="8229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0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-</a:t>
                      </a:r>
                    </a:p>
                  </a:txBody>
                  <a:tcPr marL="8229" marR="8229" marT="8229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628</a:t>
                      </a:r>
                    </a:p>
                  </a:txBody>
                  <a:tcPr marL="8229" marR="8229" marT="8229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BF1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2095214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2305552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市場展望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472608"/>
          </a:xfrm>
        </p:spPr>
        <p:txBody>
          <a:bodyPr>
            <a:normAutofit fontScale="62500" lnSpcReduction="20000"/>
          </a:bodyPr>
          <a:lstStyle/>
          <a:p>
            <a:pPr>
              <a:lnSpc>
                <a:spcPct val="170000"/>
              </a:lnSpc>
            </a:pP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從利率走勢看，美債雖有回跌空間，但仍受到地緣政治風險及通膨的議題干擾，伊朗戰事外溢紅海，胡塞襲擊沙國石油設施，油價上漲的潛在變動因素還在，短線趨勢仍暫以偏向區間震盪視之。</a:t>
            </a:r>
          </a:p>
          <a:p>
            <a:pPr>
              <a:lnSpc>
                <a:spcPct val="170000"/>
              </a:lnSpc>
            </a:pP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本週關注經濟數據重點為，美國將公布美國密西根大學消費者信心指數估值為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54%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前值為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54.4%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；芝加哥採購經理人指數估值為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56%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前值為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56.7%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</a:p>
          <a:p>
            <a:pPr>
              <a:lnSpc>
                <a:spcPct val="170000"/>
              </a:lnSpc>
            </a:pP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操作方面，美國公債利率預估有機會回跌修正，持續關注中東情勢、油價走勢，以及聯準會將於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7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月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28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日舉行的利率會議，操作上宜先觀望。台債市場，目前公債殖利率料將呈現偏空高檔震盪格局，操作暫以觀望為主。</a:t>
            </a:r>
          </a:p>
          <a:p>
            <a:pPr marL="0" indent="0">
              <a:lnSpc>
                <a:spcPct val="170000"/>
              </a:lnSpc>
              <a:buNone/>
            </a:pP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5483010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市場回顧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39552" y="1514202"/>
            <a:ext cx="8229600" cy="5155158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160000"/>
              </a:lnSpc>
            </a:pP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最近二週，雖然美國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6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月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CPI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與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PPI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數據顯示降溫，核心物價指標呈現走低，惟中東地緣政治風險再度升高，市場關心荷姆茲及海峽航行的風險，推升能源價格走高，美債殖利率來到近期區間高檔，上週五美債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10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年券收在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4.6771%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</a:p>
          <a:p>
            <a:pPr>
              <a:lnSpc>
                <a:spcPct val="160000"/>
              </a:lnSpc>
            </a:pP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台債市場，上週台債市場殖利率走勢上揚，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20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年長債標售利率大幅上揚至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2.2%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，且足額發行，大幅出乎市場意料之外，亦影響到指標債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10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年期公債殖利率反應拉高。上週五台債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10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年券收在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1.93%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</a:p>
          <a:p>
            <a:pPr>
              <a:lnSpc>
                <a:spcPct val="160000"/>
              </a:lnSpc>
            </a:pP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3467485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歐債十年期利率走勢圖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 dirty="0"/>
          </a:p>
        </p:txBody>
      </p:sp>
      <p:pic>
        <p:nvPicPr>
          <p:cNvPr id="6" name="G 12">
            <a:extLst>
              <a:ext uri="{FF2B5EF4-FFF2-40B4-BE49-F238E27FC236}">
                <a16:creationId xmlns:a16="http://schemas.microsoft.com/office/drawing/2014/main" id="{9CCE301D-0376-92FB-32D6-9AC1A52CB346}"/>
              </a:ext>
            </a:extLst>
          </p:cNvPr>
          <p:cNvPicPr>
            <a:picLocks/>
          </p:cNvPicPr>
          <p:nvPr>
            <p:custDataLst>
              <p:tags r:id="rId1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51520" y="1268760"/>
            <a:ext cx="8640959" cy="4968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27779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美債十年期利率走勢圖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6" name="G 13">
            <a:extLst>
              <a:ext uri="{FF2B5EF4-FFF2-40B4-BE49-F238E27FC236}">
                <a16:creationId xmlns:a16="http://schemas.microsoft.com/office/drawing/2014/main" id="{C0F6E78E-D0C7-B7EA-7228-82361301A117}"/>
              </a:ext>
            </a:extLst>
          </p:cNvPr>
          <p:cNvPicPr>
            <a:picLocks/>
          </p:cNvPicPr>
          <p:nvPr>
            <p:custDataLst>
              <p:tags r:id="rId1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23528" y="1417638"/>
            <a:ext cx="8496944" cy="48173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45626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日債十年期利率走勢圖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6" name="G 14">
            <a:extLst>
              <a:ext uri="{FF2B5EF4-FFF2-40B4-BE49-F238E27FC236}">
                <a16:creationId xmlns:a16="http://schemas.microsoft.com/office/drawing/2014/main" id="{060F4D4E-AEF8-51F8-A6DE-49432A0024CB}"/>
              </a:ext>
            </a:extLst>
          </p:cNvPr>
          <p:cNvPicPr>
            <a:picLocks/>
          </p:cNvPicPr>
          <p:nvPr>
            <p:custDataLst>
              <p:tags r:id="rId1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51520" y="1417638"/>
            <a:ext cx="8568952" cy="4708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16562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台債十年期利率走勢圖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6" name="G 15">
            <a:extLst>
              <a:ext uri="{FF2B5EF4-FFF2-40B4-BE49-F238E27FC236}">
                <a16:creationId xmlns:a16="http://schemas.microsoft.com/office/drawing/2014/main" id="{8C9E6EFC-CF82-65B4-10A5-1229C8B90DEC}"/>
              </a:ext>
            </a:extLst>
          </p:cNvPr>
          <p:cNvPicPr>
            <a:picLocks/>
          </p:cNvPicPr>
          <p:nvPr>
            <p:custDataLst>
              <p:tags r:id="rId1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51519" y="1556792"/>
            <a:ext cx="8640961" cy="4899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74091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主要國家殖利率曲線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 dirty="0"/>
          </a:p>
        </p:txBody>
      </p:sp>
      <p:pic>
        <p:nvPicPr>
          <p:cNvPr id="6" name="G 16">
            <a:extLst>
              <a:ext uri="{FF2B5EF4-FFF2-40B4-BE49-F238E27FC236}">
                <a16:creationId xmlns:a16="http://schemas.microsoft.com/office/drawing/2014/main" id="{93F02B6A-E318-BBB6-A2B6-D433916EB2CF}"/>
              </a:ext>
            </a:extLst>
          </p:cNvPr>
          <p:cNvPicPr>
            <a:picLocks/>
          </p:cNvPicPr>
          <p:nvPr>
            <p:custDataLst>
              <p:tags r:id="rId1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23529" y="1417638"/>
            <a:ext cx="8568952" cy="5202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93446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原物料指數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6" name="G 17">
            <a:extLst>
              <a:ext uri="{FF2B5EF4-FFF2-40B4-BE49-F238E27FC236}">
                <a16:creationId xmlns:a16="http://schemas.microsoft.com/office/drawing/2014/main" id="{068D6637-B4D3-6C2A-11D0-347522E3F75F}"/>
              </a:ext>
            </a:extLst>
          </p:cNvPr>
          <p:cNvPicPr>
            <a:picLocks/>
          </p:cNvPicPr>
          <p:nvPr>
            <p:custDataLst>
              <p:tags r:id="rId1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51520" y="1600199"/>
            <a:ext cx="8640960" cy="4525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34355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美國</a:t>
            </a:r>
            <a:r>
              <a:rPr lang="en-US" altLang="zh-TW" dirty="0"/>
              <a:t>GDP</a:t>
            </a:r>
            <a:r>
              <a:rPr lang="zh-TW" altLang="en-US" dirty="0"/>
              <a:t>成長率</a:t>
            </a:r>
          </a:p>
        </p:txBody>
      </p:sp>
      <p:pic>
        <p:nvPicPr>
          <p:cNvPr id="7" name="G 25">
            <a:extLst>
              <a:ext uri="{FF2B5EF4-FFF2-40B4-BE49-F238E27FC236}">
                <a16:creationId xmlns:a16="http://schemas.microsoft.com/office/drawing/2014/main" id="{DC43B3F3-F1C4-CFB9-FDC4-5C4824B9F374}"/>
              </a:ext>
            </a:extLst>
          </p:cNvPr>
          <p:cNvPicPr>
            <a:picLocks noGrp="1"/>
          </p:cNvPicPr>
          <p:nvPr>
            <p:ph idx="1"/>
            <p:custDataLst>
              <p:tags r:id="rId1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7200" y="1556792"/>
            <a:ext cx="8229600" cy="5026570"/>
          </a:xfrm>
        </p:spPr>
      </p:pic>
    </p:spTree>
    <p:extLst>
      <p:ext uri="{BB962C8B-B14F-4D97-AF65-F5344CB8AC3E}">
        <p14:creationId xmlns:p14="http://schemas.microsoft.com/office/powerpoint/2010/main" val="206741471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WNERSUUID" val="20979866"/>
  <p:tag name="GCHARTNUMBER" val="12"/>
  <p:tag name="RANGENAME" val="&lt;_bbchartsh_QkQxRTdGQzIyMDAxNEExOT&gt;"/>
  <p:tag name="TYPENAME" val="BloombergGChartBMPType"/>
  <p:tag name="FILETIMESTAMP" val="2026/1/26 上午 10:26:29"/>
  <p:tag name="TAGTIMESTAMP" val="2026/1/26 上午 10:26:29"/>
  <p:tag name="CHARTTYPE" val="G"/>
  <p:tag name="WORKBOOKFILENAME" val="C:\Users\Peter.Tsai\Documents\週報\大中票券債券市場展望雙週報20260126.pptx"/>
  <p:tag name="WORKSHEETNAME" val="C:\Users\Peter.Tsai\Documents\週報\大中票券債券市場展望雙週報20260126.pptx"/>
  <p:tag name="HIDEFOOTERTEXT" val="Fals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WNERSUUID" val="20979866"/>
  <p:tag name="GCHARTNUMBER" val="9"/>
  <p:tag name="RANGENAME" val="&lt;_bbchartsh_RjZFMEU0MUQ5RkRENDMyOU&gt;"/>
  <p:tag name="TYPENAME" val="BloombergGChartBMPType"/>
  <p:tag name="FILETIMESTAMP" val="2026/1/26 上午 10:26:27"/>
  <p:tag name="TAGTIMESTAMP" val="2026/1/26 上午 10:26:27"/>
  <p:tag name="CHARTTYPE" val="ECWB"/>
  <p:tag name="WORKBOOKFILENAME" val="C:\Users\Peter.Tsai\Documents\週報\大中票券債券市場展望雙週報20260126.pptx"/>
  <p:tag name="WORKSHEETNAME" val="C:\Users\Peter.Tsai\Documents\週報\大中票券債券市場展望雙週報20260126.pptx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WNERSUUID" val="20979866"/>
  <p:tag name="GCHARTNUMBER" val="20"/>
  <p:tag name="RANGENAME" val="&lt;_bbchartsh_MTBCMzAxRDYzNDBENEQ5MT&gt;"/>
  <p:tag name="TYPENAME" val="BloombergGChartBMPType"/>
  <p:tag name="FILETIMESTAMP" val="2026/1/26 上午 10:26:35"/>
  <p:tag name="TAGTIMESTAMP" val="2026/1/26 上午 10:26:35"/>
  <p:tag name="CHARTTYPE" val="G"/>
  <p:tag name="WORKBOOKFILENAME" val="C:\Users\Peter.Tsai\Documents\週報\大中票券債券市場展望雙週報20260126.pptx"/>
  <p:tag name="WORKSHEETNAME" val="C:\Users\Peter.Tsai\Documents\週報\大中票券債券市場展望雙週報20260126.pptx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WNERSUUID" val="20979866"/>
  <p:tag name="GCHARTNUMBER" val="24"/>
  <p:tag name="RANGENAME" val="&lt;_bbchartsh_RDhGRUUwNzRFNkE3NDcxM0&gt;"/>
  <p:tag name="TYPENAME" val="BloombergGChartBMPType"/>
  <p:tag name="FILETIMESTAMP" val="2026/1/26 上午 10:26:44"/>
  <p:tag name="TAGTIMESTAMP" val="2026/1/26 上午 10:26:44"/>
  <p:tag name="CHARTTYPE" val="G"/>
  <p:tag name="WORKBOOKFILENAME" val="C:\Users\Peter.Tsai\Documents\週報\大中票券債券市場展望雙週報20260126.pptx"/>
  <p:tag name="WORKSHEETNAME" val="C:\Users\Peter.Tsai\Documents\週報\大中票券債券市場展望雙週報20260126.pptx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WNERSUUID" val="20979866"/>
  <p:tag name="GCHARTNUMBER" val="21"/>
  <p:tag name="RANGENAME" val="&lt;_bbchartsh_RTYyMkFENzYwODY5NDM2ND&gt;"/>
  <p:tag name="TYPENAME" val="BloombergGChartBMPType"/>
  <p:tag name="FILETIMESTAMP" val="2026/1/26 上午 10:26:52"/>
  <p:tag name="TAGTIMESTAMP" val="2026/1/26 上午 10:26:52"/>
  <p:tag name="CHARTTYPE" val="G"/>
  <p:tag name="WORKBOOKFILENAME" val="C:\Users\Peter.Tsai\Documents\週報\大中票券債券市場展望雙週報20260126.pptx"/>
  <p:tag name="WORKSHEETNAME" val="C:\Users\Peter.Tsai\Documents\週報\大中票券債券市場展望雙週報20260126.pptx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WNERSUUID" val="20979866"/>
  <p:tag name="GCHARTNUMBER" val="13"/>
  <p:tag name="RANGENAME" val="&lt;_bbchartsh_QUJBNkQzQTM0NDNCNDA4NT&gt;"/>
  <p:tag name="TYPENAME" val="BloombergGChartBMPType"/>
  <p:tag name="FILETIMESTAMP" val="2026/1/26 上午 10:26:44"/>
  <p:tag name="TAGTIMESTAMP" val="2026/1/26 上午 10:26:44"/>
  <p:tag name="CHARTTYPE" val="G"/>
  <p:tag name="WORKBOOKFILENAME" val="C:\Users\Peter.Tsai\Documents\週報\大中票券債券市場展望雙週報20260126.pptx"/>
  <p:tag name="WORKSHEETNAME" val="C:\Users\Peter.Tsai\Documents\週報\大中票券債券市場展望雙週報20260126.pptx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WNERSUUID" val="20979866"/>
  <p:tag name="GCHARTNUMBER" val="14"/>
  <p:tag name="RANGENAME" val="&lt;_bbchartsh_NkVBMjFBM0RBODJENDEzNE&gt;"/>
  <p:tag name="TYPENAME" val="BloombergGChartBMPType"/>
  <p:tag name="FILETIMESTAMP" val="2026/1/26 上午 10:26:50"/>
  <p:tag name="TAGTIMESTAMP" val="2026/1/26 上午 10:26:50"/>
  <p:tag name="CHARTTYPE" val="G"/>
  <p:tag name="WORKBOOKFILENAME" val="C:\Users\Peter.Tsai\Documents\週報\大中票券債券市場展望雙週報20260126.pptx"/>
  <p:tag name="WORKSHEETNAME" val="C:\Users\Peter.Tsai\Documents\週報\大中票券債券市場展望雙週報20260126.pptx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WNERSUUID" val="20979866"/>
  <p:tag name="GCHARTNUMBER" val="15"/>
  <p:tag name="RANGENAME" val="&lt;_bbchartsh_NzNGREQzNUYxRTc2NENEQU&gt;"/>
  <p:tag name="TYPENAME" val="BloombergGChartBMPType"/>
  <p:tag name="FILETIMESTAMP" val="2026/1/26 上午 10:26:29"/>
  <p:tag name="TAGTIMESTAMP" val="2026/1/26 上午 10:26:29"/>
  <p:tag name="CHARTTYPE" val="G"/>
  <p:tag name="WORKBOOKFILENAME" val="C:\Users\Peter.Tsai\Documents\週報\大中票券債券市場展望雙週報20260126.pptx"/>
  <p:tag name="WORKSHEETNAME" val="C:\Users\Peter.Tsai\Documents\週報\大中票券債券市場展望雙週報20260126.pptx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WNERSUUID" val="20979866"/>
  <p:tag name="GCHARTNUMBER" val="16"/>
  <p:tag name="RANGENAME" val="&lt;_bbchartsh_NDY4Mzc0RUFENEM2NDcyMz&gt;"/>
  <p:tag name="TYPENAME" val="BloombergGChartBMPType"/>
  <p:tag name="FILETIMESTAMP" val="2026/1/26 上午 10:26:41"/>
  <p:tag name="TAGTIMESTAMP" val="2026/1/26 上午 10:26:41"/>
  <p:tag name="CHARTTYPE" val="GC"/>
  <p:tag name="WORKBOOKFILENAME" val="C:\Users\Peter.Tsai\Documents\週報\大中票券債券市場展望雙週報20260126.pptx"/>
  <p:tag name="WORKSHEETNAME" val="C:\Users\Peter.Tsai\Documents\週報\大中票券債券市場展望雙週報20260126.pptx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WNERSUUID" val="20979866"/>
  <p:tag name="GCHARTNUMBER" val="17"/>
  <p:tag name="RANGENAME" val="&lt;_bbchartsh_NzdCOEZDQUVFNEQ0NDdERk&gt;"/>
  <p:tag name="TYPENAME" val="BloombergGChartBMPType"/>
  <p:tag name="FILETIMESTAMP" val="2026/1/26 上午 10:26:49"/>
  <p:tag name="TAGTIMESTAMP" val="2026/1/26 上午 10:26:49"/>
  <p:tag name="CHARTTYPE" val="G"/>
  <p:tag name="WORKBOOKFILENAME" val="C:\Users\Peter.Tsai\Documents\週報\大中票券債券市場展望雙週報20260126.pptx"/>
  <p:tag name="WORKSHEETNAME" val="C:\Users\Peter.Tsai\Documents\週報\大中票券債券市場展望雙週報20260126.pptx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WNERSUUID" val="20979866"/>
  <p:tag name="GCHARTNUMBER" val="25"/>
  <p:tag name="RANGENAME" val="&lt;_bbchartsh_MDc0NjEwRDZGNkUyNDQ0Rk&gt;"/>
  <p:tag name="TYPENAME" val="BloombergGChartBMPType"/>
  <p:tag name="FILETIMESTAMP" val="2026/1/26 上午 10:26:24"/>
  <p:tag name="TAGTIMESTAMP" val="2026/1/26 上午 10:26:24"/>
  <p:tag name="CHARTTYPE" val="G"/>
  <p:tag name="WORKBOOKFILENAME" val="C:\Users\Peter.Tsai\Documents\週報\大中票券債券市場展望雙週報20260126.pptx"/>
  <p:tag name="WORKSHEETNAME" val="C:\Users\Peter.Tsai\Documents\週報\大中票券債券市場展望雙週報20260126.pptx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WNERSUUID" val="20979866"/>
  <p:tag name="GCHARTNUMBER" val="18"/>
  <p:tag name="RANGENAME" val="&lt;_bbchartsh_MzBCNDY1RkQ0RDFCNEFGMk&gt;"/>
  <p:tag name="TYPENAME" val="BloombergGChartBMPType"/>
  <p:tag name="FILETIMESTAMP" val="2026/1/26 上午 10:26:35"/>
  <p:tag name="TAGTIMESTAMP" val="2026/1/26 上午 10:26:35"/>
  <p:tag name="CHARTTYPE" val="G"/>
  <p:tag name="WORKBOOKFILENAME" val="C:\Users\Peter.Tsai\Documents\週報\大中票券債券市場展望雙週報20260126.pptx"/>
  <p:tag name="WORKSHEETNAME" val="C:\Users\Peter.Tsai\Documents\週報\大中票券債券市場展望雙週報20260126.pptx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WNERSUUID" val="20979866"/>
  <p:tag name="GCHARTNUMBER" val="22"/>
  <p:tag name="RANGENAME" val="&lt;_bbchartsh_OUE2MzVGMkNFOUZGNDkzOT&gt;"/>
  <p:tag name="TYPENAME" val="BloombergGChartBMPType"/>
  <p:tag name="FILETIMESTAMP" val="2026/1/26 上午 10:26:44"/>
  <p:tag name="TAGTIMESTAMP" val="2026/1/26 上午 10:26:44"/>
  <p:tag name="CHARTTYPE" val="G"/>
  <p:tag name="WORKBOOKFILENAME" val="C:\Users\Peter.Tsai\Documents\週報\大中票券債券市場展望雙週報20260126.pptx"/>
  <p:tag name="WORKSHEETNAME" val="C:\Users\Peter.Tsai\Documents\週報\大中票券債券市場展望雙週報20260126.pptx"/>
</p:tagLst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龍騰四海">
  <a:themeElements>
    <a:clrScheme name="龍騰四海">
      <a:dk1>
        <a:sysClr val="windowText" lastClr="000000"/>
      </a:dk1>
      <a:lt1>
        <a:sysClr val="window" lastClr="FFFFFF"/>
      </a:lt1>
      <a:dk2>
        <a:srgbClr val="001B36"/>
      </a:dk2>
      <a:lt2>
        <a:srgbClr val="EDF8FE"/>
      </a:lt2>
      <a:accent1>
        <a:srgbClr val="477AB1"/>
      </a:accent1>
      <a:accent2>
        <a:srgbClr val="51848E"/>
      </a:accent2>
      <a:accent3>
        <a:srgbClr val="7B9B57"/>
      </a:accent3>
      <a:accent4>
        <a:srgbClr val="8B8D8C"/>
      </a:accent4>
      <a:accent5>
        <a:srgbClr val="8B7396"/>
      </a:accent5>
      <a:accent6>
        <a:srgbClr val="E89A53"/>
      </a:accent6>
      <a:hlink>
        <a:srgbClr val="0080FF"/>
      </a:hlink>
      <a:folHlink>
        <a:srgbClr val="FF00FF"/>
      </a:folHlink>
    </a:clrScheme>
    <a:fontScheme name="龍騰四海">
      <a:majorFont>
        <a:latin typeface="Maiandra GD"/>
        <a:ea typeface=""/>
        <a:cs typeface=""/>
        <a:font script="CYRL" typeface="Times New Roman"/>
        <a:font script="GREK" typeface="Times New Roman"/>
        <a:font script="Jpan" typeface="ＭＳ Ｐゴシック"/>
        <a:font script="Hang" typeface="HY중고딕"/>
        <a:font script="Hans" typeface="隶书"/>
        <a:font script="Hant" typeface="微軟正黑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ambria"/>
        <a:ea typeface=""/>
        <a:cs typeface=""/>
        <a:font script="Jpan" typeface="ＭＳ Ｐ明朝"/>
        <a:font script="Hang" typeface="HY견명조"/>
        <a:font script="Hans" typeface="华文楷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龍騰四海">
      <a:fillStyleLst>
        <a:solidFill>
          <a:schemeClr val="phClr">
            <a:tint val="100000"/>
            <a:shade val="100000"/>
            <a:hueMod val="100000"/>
            <a:satMod val="100000"/>
          </a:schemeClr>
        </a:solidFill>
        <a:gradFill rotWithShape="1">
          <a:gsLst>
            <a:gs pos="0">
              <a:schemeClr val="phClr">
                <a:tint val="100000"/>
                <a:shade val="50000"/>
                <a:hueMod val="100000"/>
                <a:satMod val="250000"/>
              </a:schemeClr>
            </a:gs>
            <a:gs pos="75000">
              <a:schemeClr val="phClr">
                <a:tint val="80000"/>
                <a:shade val="100000"/>
                <a:hueMod val="100000"/>
                <a:satMod val="375000"/>
              </a:schemeClr>
            </a:gs>
            <a:gs pos="100000">
              <a:schemeClr val="phClr">
                <a:tint val="50000"/>
                <a:shade val="100000"/>
                <a:hueMod val="100000"/>
                <a:satMod val="5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100000"/>
                <a:shade val="50000"/>
                <a:hueMod val="100000"/>
                <a:satMod val="100000"/>
              </a:schemeClr>
              <a:schemeClr val="phClr">
                <a:tint val="100000"/>
                <a:shade val="75000"/>
                <a:hueMod val="100000"/>
                <a:satMod val="100000"/>
              </a:schemeClr>
            </a:duotone>
          </a:blip>
          <a:tile tx="0" ty="0" sx="50000" sy="50000" flip="none" algn="ctr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>
              <a:schemeClr val="phClr">
                <a:tint val="100000"/>
                <a:shade val="100000"/>
                <a:hueMod val="100000"/>
                <a:satMod val="100000"/>
              </a:schemeClr>
            </a:glow>
          </a:effectLst>
        </a:effectStyle>
        <a:effectStyle>
          <a:effectLst>
            <a:glow>
              <a:schemeClr val="phClr">
                <a:tint val="100000"/>
                <a:shade val="100000"/>
                <a:hueMod val="100000"/>
                <a:satMod val="100000"/>
              </a:schemeClr>
            </a:glow>
          </a:effectLst>
          <a:scene3d>
            <a:camera prst="orthographicFront" fov="0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2700" h="12700" prst="relaxedInset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glow>
              <a:schemeClr val="phClr">
                <a:tint val="100000"/>
                <a:shade val="100000"/>
                <a:hueMod val="100000"/>
                <a:satMod val="100000"/>
              </a:schemeClr>
            </a:glow>
            <a:outerShdw blurRad="44450" dist="50800" dir="3300000" sx="99000" sy="99000" algn="tl" rotWithShape="0">
              <a:srgbClr val="000000">
                <a:alpha val="55000"/>
              </a:srgbClr>
            </a:outerShdw>
          </a:effectLst>
          <a:scene3d>
            <a:camera prst="orthographicFront">
              <a:rot lat="0" lon="0" rev="0"/>
            </a:camera>
            <a:lightRig rig="contrasting" dir="tl">
              <a:rot lat="0" lon="0" rev="14220000"/>
            </a:lightRig>
          </a:scene3d>
          <a:sp3d prstMaterial="dkEdge">
            <a:bevelT w="63500" h="63500"/>
            <a:bevelB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</a:effectStyleLst>
      <a:bgFillStyleLst>
        <a:solidFill>
          <a:schemeClr val="phClr">
            <a:tint val="100000"/>
            <a:shade val="100000"/>
            <a:hueMod val="100000"/>
            <a:satMod val="100000"/>
          </a:schemeClr>
        </a:solidFill>
        <a:gradFill rotWithShape="1">
          <a:gsLst>
            <a:gs pos="0">
              <a:schemeClr val="bg1">
                <a:tint val="100000"/>
                <a:shade val="100000"/>
                <a:hueMod val="100000"/>
                <a:satMod val="150000"/>
              </a:schemeClr>
            </a:gs>
            <a:gs pos="55000">
              <a:schemeClr val="bg1">
                <a:tint val="100000"/>
                <a:shade val="90000"/>
                <a:hueMod val="100000"/>
                <a:satMod val="375000"/>
              </a:schemeClr>
            </a:gs>
            <a:gs pos="100000">
              <a:schemeClr val="phClr">
                <a:tint val="88000"/>
                <a:shade val="100000"/>
                <a:hueMod val="100000"/>
                <a:satMod val="500000"/>
              </a:schemeClr>
            </a:gs>
          </a:gsLst>
          <a:lin ang="5400000" scaled="1"/>
        </a:gradFill>
        <a:blipFill>
          <a:blip xmlns:r="http://schemas.openxmlformats.org/officeDocument/2006/relationships" r:embed="rId2">
            <a:duotone>
              <a:schemeClr val="phClr">
                <a:shade val="30000"/>
                <a:satMod val="555000"/>
              </a:schemeClr>
              <a:schemeClr val="phClr">
                <a:tint val="96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BBSettings xmlns="http://schemas.bloomberg.com/settings/1.0">
  <Item name="DocumentId_Charts">{EB7E0EF9-FC3A-44C4-B219-9837EC33189C}</Item>
  <Item xmlns="" name="ShapesMap_Charts">{"{EB7E0EF9-FC3A-44C4-B219-9837EC33189C}":{"256":{},"257":{},"258":{},"259":{},"260":{},"261":{},"262":{},"263":{},"264":{},"266":{},"267":{},"268":{},"270":{},"271":{},"272":{},"273":{},"274":{},"275":{}}}</Item>
</BBSettings>
</file>

<file path=customXml/itemProps1.xml><?xml version="1.0" encoding="utf-8"?>
<ds:datastoreItem xmlns:ds="http://schemas.openxmlformats.org/officeDocument/2006/customXml" ds:itemID="{BD76EAD6-C504-46EE-ADDD-4B555C7A54D7}">
  <ds:schemaRefs>
    <ds:schemaRef ds:uri="http://schemas.bloomberg.com/settings/1.0"/>
    <ds:schemaRef ds:uri="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Dragon</Template>
  <TotalTime>15125</TotalTime>
  <Words>782</Words>
  <Application>Microsoft Office PowerPoint</Application>
  <PresentationFormat>如螢幕大小 (4:3)</PresentationFormat>
  <Paragraphs>199</Paragraphs>
  <Slides>17</Slides>
  <Notes>1</Notes>
  <HiddenSlides>0</HiddenSlides>
  <MMClips>0</MMClips>
  <ScaleCrop>false</ScaleCrop>
  <HeadingPairs>
    <vt:vector size="6" baseType="variant">
      <vt:variant>
        <vt:lpstr>使用字型</vt:lpstr>
      </vt:variant>
      <vt:variant>
        <vt:i4>7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17</vt:i4>
      </vt:variant>
    </vt:vector>
  </HeadingPairs>
  <TitlesOfParts>
    <vt:vector size="25" baseType="lpstr">
      <vt:lpstr>新細明體</vt:lpstr>
      <vt:lpstr>標楷體</vt:lpstr>
      <vt:lpstr>Arial</vt:lpstr>
      <vt:lpstr>Calibri</vt:lpstr>
      <vt:lpstr>Cambria</vt:lpstr>
      <vt:lpstr>Maiandra GD</vt:lpstr>
      <vt:lpstr>Wingdings 2</vt:lpstr>
      <vt:lpstr>龍騰四海</vt:lpstr>
      <vt:lpstr>大中票券債券市場展望雙週報</vt:lpstr>
      <vt:lpstr>市場回顧</vt:lpstr>
      <vt:lpstr>歐債十年期利率走勢圖</vt:lpstr>
      <vt:lpstr>美債十年期利率走勢圖</vt:lpstr>
      <vt:lpstr>日債十年期利率走勢圖</vt:lpstr>
      <vt:lpstr>台債十年期利率走勢圖</vt:lpstr>
      <vt:lpstr>主要國家殖利率曲線</vt:lpstr>
      <vt:lpstr>原物料指數</vt:lpstr>
      <vt:lpstr>美國GDP成長率</vt:lpstr>
      <vt:lpstr>密大消費信心</vt:lpstr>
      <vt:lpstr>美國個人消費支出核心平減指數 經季調(年比)</vt:lpstr>
      <vt:lpstr>美國就業情況</vt:lpstr>
      <vt:lpstr>美國非農就業人數</vt:lpstr>
      <vt:lpstr>美國新屋及成屋銷售</vt:lpstr>
      <vt:lpstr>ISM指數</vt:lpstr>
      <vt:lpstr>經濟數據預報</vt:lpstr>
      <vt:lpstr>市場展望</vt:lpstr>
    </vt:vector>
  </TitlesOfParts>
  <Company>大中票券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大中票券債券市場展望雙週報</dc:title>
  <dc:creator>peter</dc:creator>
  <cp:lastModifiedBy>資本市場部債券科資深副理 - 蔡秉寰</cp:lastModifiedBy>
  <cp:revision>380</cp:revision>
  <dcterms:created xsi:type="dcterms:W3CDTF">2018-04-19T05:44:13Z</dcterms:created>
  <dcterms:modified xsi:type="dcterms:W3CDTF">2026-07-27T07:56:36Z</dcterms:modified>
</cp:coreProperties>
</file>