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1.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2"/>
  </p:sldMasterIdLst>
  <p:notesMasterIdLst>
    <p:notesMasterId r:id="rId20"/>
  </p:notesMasterIdLst>
  <p:sldIdLst>
    <p:sldId id="256" r:id="rId3"/>
    <p:sldId id="257" r:id="rId4"/>
    <p:sldId id="258" r:id="rId5"/>
    <p:sldId id="259" r:id="rId6"/>
    <p:sldId id="260" r:id="rId7"/>
    <p:sldId id="261" r:id="rId8"/>
    <p:sldId id="262" r:id="rId9"/>
    <p:sldId id="263" r:id="rId10"/>
    <p:sldId id="270" r:id="rId11"/>
    <p:sldId id="264" r:id="rId12"/>
    <p:sldId id="271" r:id="rId13"/>
    <p:sldId id="266" r:id="rId14"/>
    <p:sldId id="273" r:id="rId15"/>
    <p:sldId id="272" r:id="rId16"/>
    <p:sldId id="274" r:id="rId17"/>
    <p:sldId id="267" r:id="rId18"/>
    <p:sldId id="268" r:id="rId19"/>
  </p:sldIdLst>
  <p:sldSz cx="9144000" cy="6858000" type="screen4x3"/>
  <p:notesSz cx="6807200" cy="9939338"/>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彭博系統" initials="彭博系統" lastIdx="1" clrIdx="0">
    <p:extLst>
      <p:ext uri="{19B8F6BF-5375-455C-9EA6-DF929625EA0E}">
        <p15:presenceInfo xmlns:p15="http://schemas.microsoft.com/office/powerpoint/2012/main" userId="S-1-5-21-119694454-211365990-1116685130-528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52CAA9CE-B03A-4460-8E10-659D5A385F4A}" type="datetimeFigureOut">
              <a:rPr lang="zh-TW" altLang="en-US" smtClean="0"/>
              <a:t>2026/8/10</a:t>
            </a:fld>
            <a:endParaRPr lang="zh-TW" altLang="en-US"/>
          </a:p>
        </p:txBody>
      </p:sp>
      <p:sp>
        <p:nvSpPr>
          <p:cNvPr id="4" name="投影片影像版面配置區 3"/>
          <p:cNvSpPr>
            <a:spLocks noGrp="1" noRot="1" noChangeAspect="1"/>
          </p:cNvSpPr>
          <p:nvPr>
            <p:ph type="sldImg" idx="2"/>
          </p:nvPr>
        </p:nvSpPr>
        <p:spPr>
          <a:xfrm>
            <a:off x="1168400" y="1243013"/>
            <a:ext cx="4470400" cy="3354387"/>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B127F191-D542-4476-9272-0156A60CE16C}" type="slidenum">
              <a:rPr lang="zh-TW" altLang="en-US" smtClean="0"/>
              <a:t>‹#›</a:t>
            </a:fld>
            <a:endParaRPr lang="zh-TW" altLang="en-US"/>
          </a:p>
        </p:txBody>
      </p:sp>
    </p:spTree>
    <p:extLst>
      <p:ext uri="{BB962C8B-B14F-4D97-AF65-F5344CB8AC3E}">
        <p14:creationId xmlns:p14="http://schemas.microsoft.com/office/powerpoint/2010/main" val="6578246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B127F191-D542-4476-9272-0156A60CE16C}" type="slidenum">
              <a:rPr lang="zh-TW" altLang="en-US" smtClean="0"/>
              <a:t>11</a:t>
            </a:fld>
            <a:endParaRPr lang="zh-TW" altLang="en-US"/>
          </a:p>
        </p:txBody>
      </p:sp>
    </p:spTree>
    <p:extLst>
      <p:ext uri="{BB962C8B-B14F-4D97-AF65-F5344CB8AC3E}">
        <p14:creationId xmlns:p14="http://schemas.microsoft.com/office/powerpoint/2010/main" val="22428462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3">
        <a:schemeClr val="bg2"/>
      </p:bgRef>
    </p:bg>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1173157"/>
            <a:ext cx="7772400" cy="1470025"/>
          </a:xfrm>
        </p:spPr>
        <p:txBody>
          <a:bodyPr anchor="b"/>
          <a:lstStyle>
            <a:lvl1pPr algn="l">
              <a:defRPr sz="4800"/>
            </a:lvl1pPr>
          </a:lstStyle>
          <a:p>
            <a:r>
              <a:rPr kumimoji="0" lang="zh-TW" altLang="en-US"/>
              <a:t>按一下以編輯母片標題樣式</a:t>
            </a:r>
            <a:endParaRPr kumimoji="0" lang="en-US"/>
          </a:p>
        </p:txBody>
      </p:sp>
      <p:sp>
        <p:nvSpPr>
          <p:cNvPr id="3" name="副標題 2"/>
          <p:cNvSpPr>
            <a:spLocks noGrp="1"/>
          </p:cNvSpPr>
          <p:nvPr>
            <p:ph type="subTitle" idx="1"/>
          </p:nvPr>
        </p:nvSpPr>
        <p:spPr>
          <a:xfrm>
            <a:off x="687716" y="2643182"/>
            <a:ext cx="6670366" cy="1752600"/>
          </a:xfrm>
        </p:spPr>
        <p:txBody>
          <a:bodyPr/>
          <a:lstStyle>
            <a:lvl1pPr marL="0" indent="0" algn="l">
              <a:buNone/>
              <a:defRPr sz="2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0" lang="zh-TW" altLang="en-US"/>
              <a:t>按一下以編輯母片副標題樣式</a:t>
            </a:r>
            <a:endParaRPr kumimoji="0" lang="en-US"/>
          </a:p>
        </p:txBody>
      </p:sp>
      <p:sp>
        <p:nvSpPr>
          <p:cNvPr id="4" name="日期版面配置區 3"/>
          <p:cNvSpPr>
            <a:spLocks noGrp="1"/>
          </p:cNvSpPr>
          <p:nvPr>
            <p:ph type="dt" sz="half" idx="10"/>
          </p:nvPr>
        </p:nvSpPr>
        <p:spPr/>
        <p:txBody>
          <a:bodyPr/>
          <a:lstStyle/>
          <a:p>
            <a:fld id="{AAEEF9B4-39E0-4E77-B419-5BDFE626C356}" type="datetimeFigureOut">
              <a:rPr lang="zh-TW" altLang="en-US" smtClean="0"/>
              <a:t>2026/8/10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6BBB359F-8DE6-4540-B528-39306D585F00}" type="slidenum">
              <a:rPr lang="zh-TW" altLang="en-US" smtClean="0"/>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a:t>按一下以編輯母片文字樣式</a:t>
            </a:r>
          </a:p>
          <a:p>
            <a:pPr lvl="1" eaLnBrk="1" latinLnBrk="0" hangingPunct="1"/>
            <a:r>
              <a:rPr lang="zh-TW" altLang="en-US"/>
              <a:t>第二層</a:t>
            </a:r>
          </a:p>
          <a:p>
            <a:pPr lvl="2" eaLnBrk="1" latinLnBrk="0" hangingPunct="1"/>
            <a:r>
              <a:rPr lang="zh-TW" altLang="en-US"/>
              <a:t>第三層</a:t>
            </a:r>
          </a:p>
          <a:p>
            <a:pPr lvl="3" eaLnBrk="1" latinLnBrk="0" hangingPunct="1"/>
            <a:r>
              <a:rPr lang="zh-TW" altLang="en-US"/>
              <a:t>第四層</a:t>
            </a:r>
          </a:p>
          <a:p>
            <a:pPr lvl="4" eaLnBrk="1" latinLnBrk="0" hangingPunct="1"/>
            <a:r>
              <a:rPr lang="zh-TW" altLang="en-US"/>
              <a:t>第五層</a:t>
            </a:r>
            <a:endParaRPr kumimoji="0" lang="en-US"/>
          </a:p>
        </p:txBody>
      </p:sp>
      <p:sp>
        <p:nvSpPr>
          <p:cNvPr id="4" name="日期版面配置區 3"/>
          <p:cNvSpPr>
            <a:spLocks noGrp="1"/>
          </p:cNvSpPr>
          <p:nvPr>
            <p:ph type="dt" sz="half" idx="10"/>
          </p:nvPr>
        </p:nvSpPr>
        <p:spPr/>
        <p:txBody>
          <a:bodyPr/>
          <a:lstStyle/>
          <a:p>
            <a:fld id="{AAEEF9B4-39E0-4E77-B419-5BDFE626C356}" type="datetimeFigureOut">
              <a:rPr lang="zh-TW" altLang="en-US" smtClean="0"/>
              <a:t>2026/8/10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6BBB359F-8DE6-4540-B528-39306D585F00}" type="slidenum">
              <a:rPr lang="zh-TW" altLang="en-US" smtClean="0"/>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7143768" y="274639"/>
            <a:ext cx="1543032" cy="5851525"/>
          </a:xfrm>
        </p:spPr>
        <p:txBody>
          <a:bodyPr vert="eaVert"/>
          <a:lstStyle/>
          <a:p>
            <a:r>
              <a:rPr kumimoji="0" lang="zh-TW" altLang="en-US"/>
              <a:t>按一下以編輯母片標題樣式</a:t>
            </a:r>
            <a:endParaRPr kumimoji="0" lang="en-US"/>
          </a:p>
        </p:txBody>
      </p:sp>
      <p:sp>
        <p:nvSpPr>
          <p:cNvPr id="3" name="直排文字版面配置區 2"/>
          <p:cNvSpPr>
            <a:spLocks noGrp="1"/>
          </p:cNvSpPr>
          <p:nvPr>
            <p:ph type="body" orient="vert" idx="1"/>
          </p:nvPr>
        </p:nvSpPr>
        <p:spPr>
          <a:xfrm>
            <a:off x="457200" y="274639"/>
            <a:ext cx="6615130" cy="5851525"/>
          </a:xfrm>
        </p:spPr>
        <p:txBody>
          <a:bodyPr vert="eaVert"/>
          <a:lstStyle/>
          <a:p>
            <a:pPr lvl="0" eaLnBrk="1" latinLnBrk="0" hangingPunct="1"/>
            <a:r>
              <a:rPr lang="zh-TW" altLang="en-US"/>
              <a:t>按一下以編輯母片文字樣式</a:t>
            </a:r>
          </a:p>
          <a:p>
            <a:pPr lvl="1" eaLnBrk="1" latinLnBrk="0" hangingPunct="1"/>
            <a:r>
              <a:rPr lang="zh-TW" altLang="en-US"/>
              <a:t>第二層</a:t>
            </a:r>
          </a:p>
          <a:p>
            <a:pPr lvl="2" eaLnBrk="1" latinLnBrk="0" hangingPunct="1"/>
            <a:r>
              <a:rPr lang="zh-TW" altLang="en-US"/>
              <a:t>第三層</a:t>
            </a:r>
          </a:p>
          <a:p>
            <a:pPr lvl="3" eaLnBrk="1" latinLnBrk="0" hangingPunct="1"/>
            <a:r>
              <a:rPr lang="zh-TW" altLang="en-US"/>
              <a:t>第四層</a:t>
            </a:r>
          </a:p>
          <a:p>
            <a:pPr lvl="4" eaLnBrk="1" latinLnBrk="0" hangingPunct="1"/>
            <a:r>
              <a:rPr lang="zh-TW" altLang="en-US"/>
              <a:t>第五層</a:t>
            </a:r>
            <a:endParaRPr kumimoji="0" lang="en-US"/>
          </a:p>
        </p:txBody>
      </p:sp>
      <p:sp>
        <p:nvSpPr>
          <p:cNvPr id="4" name="日期版面配置區 3"/>
          <p:cNvSpPr>
            <a:spLocks noGrp="1"/>
          </p:cNvSpPr>
          <p:nvPr>
            <p:ph type="dt" sz="half" idx="10"/>
          </p:nvPr>
        </p:nvSpPr>
        <p:spPr/>
        <p:txBody>
          <a:bodyPr/>
          <a:lstStyle/>
          <a:p>
            <a:fld id="{AAEEF9B4-39E0-4E77-B419-5BDFE626C356}" type="datetimeFigureOut">
              <a:rPr lang="zh-TW" altLang="en-US" smtClean="0"/>
              <a:t>2026/8/10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6BBB359F-8DE6-4540-B528-39306D585F00}" type="slidenum">
              <a:rPr lang="zh-TW" altLang="en-US" smtClean="0"/>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a:t>按一下以編輯母片標題樣式</a:t>
            </a:r>
            <a:endParaRPr kumimoji="0" lang="en-US"/>
          </a:p>
        </p:txBody>
      </p:sp>
      <p:sp>
        <p:nvSpPr>
          <p:cNvPr id="3" name="內容版面配置區 2"/>
          <p:cNvSpPr>
            <a:spLocks noGrp="1"/>
          </p:cNvSpPr>
          <p:nvPr>
            <p:ph idx="1"/>
          </p:nvPr>
        </p:nvSpPr>
        <p:spPr/>
        <p:txBody>
          <a:bodyPr/>
          <a:lstStyle/>
          <a:p>
            <a:pPr lvl="0" eaLnBrk="1" latinLnBrk="0" hangingPunct="1"/>
            <a:r>
              <a:rPr lang="zh-TW" altLang="en-US"/>
              <a:t>按一下以編輯母片文字樣式</a:t>
            </a:r>
          </a:p>
          <a:p>
            <a:pPr lvl="1" eaLnBrk="1" latinLnBrk="0" hangingPunct="1"/>
            <a:r>
              <a:rPr lang="zh-TW" altLang="en-US"/>
              <a:t>第二層</a:t>
            </a:r>
          </a:p>
          <a:p>
            <a:pPr lvl="2" eaLnBrk="1" latinLnBrk="0" hangingPunct="1"/>
            <a:r>
              <a:rPr lang="zh-TW" altLang="en-US"/>
              <a:t>第三層</a:t>
            </a:r>
          </a:p>
          <a:p>
            <a:pPr lvl="3" eaLnBrk="1" latinLnBrk="0" hangingPunct="1"/>
            <a:r>
              <a:rPr lang="zh-TW" altLang="en-US"/>
              <a:t>第四層</a:t>
            </a:r>
          </a:p>
          <a:p>
            <a:pPr lvl="4" eaLnBrk="1" latinLnBrk="0" hangingPunct="1"/>
            <a:r>
              <a:rPr lang="zh-TW" altLang="en-US"/>
              <a:t>第五層</a:t>
            </a:r>
            <a:endParaRPr kumimoji="0" lang="en-US"/>
          </a:p>
        </p:txBody>
      </p:sp>
      <p:sp>
        <p:nvSpPr>
          <p:cNvPr id="4" name="日期版面配置區 3"/>
          <p:cNvSpPr>
            <a:spLocks noGrp="1"/>
          </p:cNvSpPr>
          <p:nvPr>
            <p:ph type="dt" sz="half" idx="10"/>
          </p:nvPr>
        </p:nvSpPr>
        <p:spPr/>
        <p:txBody>
          <a:bodyPr/>
          <a:lstStyle/>
          <a:p>
            <a:fld id="{AAEEF9B4-39E0-4E77-B419-5BDFE626C356}" type="datetimeFigureOut">
              <a:rPr lang="zh-TW" altLang="en-US" smtClean="0"/>
              <a:t>2026/8/10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6BBB359F-8DE6-4540-B528-39306D585F00}" type="slidenum">
              <a:rPr lang="zh-TW" altLang="en-US" smtClean="0"/>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Ref idx="1003">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685800" y="2924181"/>
            <a:ext cx="7772400" cy="1362075"/>
          </a:xfrm>
        </p:spPr>
        <p:txBody>
          <a:bodyPr anchor="t"/>
          <a:lstStyle>
            <a:lvl1pPr algn="l">
              <a:defRPr sz="4400" b="0" cap="all"/>
            </a:lvl1pPr>
          </a:lstStyle>
          <a:p>
            <a:r>
              <a:rPr kumimoji="0" lang="zh-TW" altLang="en-US"/>
              <a:t>按一下以編輯母片標題樣式</a:t>
            </a:r>
            <a:endParaRPr kumimoji="0" lang="en-US"/>
          </a:p>
        </p:txBody>
      </p:sp>
      <p:sp>
        <p:nvSpPr>
          <p:cNvPr id="3" name="文字版面配置區 2"/>
          <p:cNvSpPr>
            <a:spLocks noGrp="1"/>
          </p:cNvSpPr>
          <p:nvPr>
            <p:ph type="body" idx="1"/>
          </p:nvPr>
        </p:nvSpPr>
        <p:spPr>
          <a:xfrm>
            <a:off x="685800" y="1428747"/>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eaLnBrk="1" latinLnBrk="0" hangingPunct="1"/>
            <a:r>
              <a:rPr lang="zh-TW" altLang="en-US"/>
              <a:t>按一下以編輯母片文字樣式</a:t>
            </a:r>
          </a:p>
          <a:p>
            <a:pPr lvl="1" eaLnBrk="1" latinLnBrk="0" hangingPunct="1"/>
            <a:r>
              <a:rPr lang="zh-TW" altLang="en-US"/>
              <a:t>第二層</a:t>
            </a:r>
          </a:p>
          <a:p>
            <a:pPr lvl="2" eaLnBrk="1" latinLnBrk="0" hangingPunct="1"/>
            <a:r>
              <a:rPr lang="zh-TW" altLang="en-US"/>
              <a:t>第三層</a:t>
            </a:r>
          </a:p>
          <a:p>
            <a:pPr lvl="3" eaLnBrk="1" latinLnBrk="0" hangingPunct="1"/>
            <a:r>
              <a:rPr lang="zh-TW" altLang="en-US"/>
              <a:t>第四層</a:t>
            </a:r>
          </a:p>
          <a:p>
            <a:pPr lvl="4" eaLnBrk="1" latinLnBrk="0" hangingPunct="1"/>
            <a:r>
              <a:rPr lang="zh-TW" altLang="en-US"/>
              <a:t>第五層</a:t>
            </a:r>
            <a:endParaRPr kumimoji="0" lang="en-US"/>
          </a:p>
        </p:txBody>
      </p:sp>
      <p:sp>
        <p:nvSpPr>
          <p:cNvPr id="4" name="日期版面配置區 3"/>
          <p:cNvSpPr>
            <a:spLocks noGrp="1"/>
          </p:cNvSpPr>
          <p:nvPr>
            <p:ph type="dt" sz="half" idx="10"/>
          </p:nvPr>
        </p:nvSpPr>
        <p:spPr/>
        <p:txBody>
          <a:bodyPr/>
          <a:lstStyle/>
          <a:p>
            <a:fld id="{AAEEF9B4-39E0-4E77-B419-5BDFE626C356}" type="datetimeFigureOut">
              <a:rPr lang="zh-TW" altLang="en-US" smtClean="0"/>
              <a:t>2026/8/10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6BBB359F-8DE6-4540-B528-39306D585F00}" type="slidenum">
              <a:rPr lang="zh-TW" altLang="en-US" smtClean="0"/>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a:t>按一下以編輯母片標題樣式</a:t>
            </a:r>
            <a:endParaRPr kumimoji="0" 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zh-TW" altLang="en-US"/>
              <a:t>按一下以編輯母片文字樣式</a:t>
            </a:r>
          </a:p>
          <a:p>
            <a:pPr lvl="1" eaLnBrk="1" latinLnBrk="0" hangingPunct="1"/>
            <a:r>
              <a:rPr lang="zh-TW" altLang="en-US"/>
              <a:t>第二層</a:t>
            </a:r>
          </a:p>
          <a:p>
            <a:pPr lvl="2" eaLnBrk="1" latinLnBrk="0" hangingPunct="1"/>
            <a:r>
              <a:rPr lang="zh-TW" altLang="en-US"/>
              <a:t>第三層</a:t>
            </a:r>
          </a:p>
          <a:p>
            <a:pPr lvl="3" eaLnBrk="1" latinLnBrk="0" hangingPunct="1"/>
            <a:r>
              <a:rPr lang="zh-TW" altLang="en-US"/>
              <a:t>第四層</a:t>
            </a:r>
          </a:p>
          <a:p>
            <a:pPr lvl="4" eaLnBrk="1" latinLnBrk="0" hangingPunct="1"/>
            <a:r>
              <a:rPr lang="zh-TW" altLang="en-US"/>
              <a:t>第五層</a:t>
            </a:r>
            <a:endParaRPr kumimoji="0" 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zh-TW" altLang="en-US"/>
              <a:t>按一下以編輯母片文字樣式</a:t>
            </a:r>
          </a:p>
          <a:p>
            <a:pPr lvl="1" eaLnBrk="1" latinLnBrk="0" hangingPunct="1"/>
            <a:r>
              <a:rPr lang="zh-TW" altLang="en-US"/>
              <a:t>第二層</a:t>
            </a:r>
          </a:p>
          <a:p>
            <a:pPr lvl="2" eaLnBrk="1" latinLnBrk="0" hangingPunct="1"/>
            <a:r>
              <a:rPr lang="zh-TW" altLang="en-US"/>
              <a:t>第三層</a:t>
            </a:r>
          </a:p>
          <a:p>
            <a:pPr lvl="3" eaLnBrk="1" latinLnBrk="0" hangingPunct="1"/>
            <a:r>
              <a:rPr lang="zh-TW" altLang="en-US"/>
              <a:t>第四層</a:t>
            </a:r>
          </a:p>
          <a:p>
            <a:pPr lvl="4" eaLnBrk="1" latinLnBrk="0" hangingPunct="1"/>
            <a:r>
              <a:rPr lang="zh-TW" altLang="en-US"/>
              <a:t>第五層</a:t>
            </a:r>
            <a:endParaRPr kumimoji="0" lang="en-US"/>
          </a:p>
        </p:txBody>
      </p:sp>
      <p:sp>
        <p:nvSpPr>
          <p:cNvPr id="5" name="日期版面配置區 4"/>
          <p:cNvSpPr>
            <a:spLocks noGrp="1"/>
          </p:cNvSpPr>
          <p:nvPr>
            <p:ph type="dt" sz="half" idx="10"/>
          </p:nvPr>
        </p:nvSpPr>
        <p:spPr/>
        <p:txBody>
          <a:bodyPr/>
          <a:lstStyle/>
          <a:p>
            <a:fld id="{AAEEF9B4-39E0-4E77-B419-5BDFE626C356}" type="datetimeFigureOut">
              <a:rPr lang="zh-TW" altLang="en-US" smtClean="0"/>
              <a:t>2026/8/10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6BBB359F-8DE6-4540-B528-39306D585F00}" type="slidenum">
              <a:rPr lang="zh-TW" altLang="en-US" smtClean="0"/>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kumimoji="0" lang="zh-TW" altLang="en-US"/>
              <a:t>按一下以編輯母片標題樣式</a:t>
            </a:r>
            <a:endParaRPr kumimoji="0" 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zh-TW" altLang="en-US"/>
              <a:t>按一下以編輯母片文字樣式</a:t>
            </a:r>
          </a:p>
          <a:p>
            <a:pPr lvl="1" eaLnBrk="1" latinLnBrk="0" hangingPunct="1"/>
            <a:r>
              <a:rPr lang="zh-TW" altLang="en-US"/>
              <a:t>第二層</a:t>
            </a:r>
          </a:p>
          <a:p>
            <a:pPr lvl="2" eaLnBrk="1" latinLnBrk="0" hangingPunct="1"/>
            <a:r>
              <a:rPr lang="zh-TW" altLang="en-US"/>
              <a:t>第三層</a:t>
            </a:r>
          </a:p>
          <a:p>
            <a:pPr lvl="3" eaLnBrk="1" latinLnBrk="0" hangingPunct="1"/>
            <a:r>
              <a:rPr lang="zh-TW" altLang="en-US"/>
              <a:t>第四層</a:t>
            </a:r>
          </a:p>
          <a:p>
            <a:pPr lvl="4" eaLnBrk="1" latinLnBrk="0" hangingPunct="1"/>
            <a:r>
              <a:rPr lang="zh-TW" altLang="en-US"/>
              <a:t>第五層</a:t>
            </a:r>
            <a:endParaRPr kumimoji="0" 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zh-TW" altLang="en-US"/>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zh-TW" altLang="en-US"/>
              <a:t>按一下以編輯母片文字樣式</a:t>
            </a:r>
          </a:p>
          <a:p>
            <a:pPr lvl="1" eaLnBrk="1" latinLnBrk="0" hangingPunct="1"/>
            <a:r>
              <a:rPr lang="zh-TW" altLang="en-US"/>
              <a:t>第二層</a:t>
            </a:r>
          </a:p>
          <a:p>
            <a:pPr lvl="2" eaLnBrk="1" latinLnBrk="0" hangingPunct="1"/>
            <a:r>
              <a:rPr lang="zh-TW" altLang="en-US"/>
              <a:t>第三層</a:t>
            </a:r>
          </a:p>
          <a:p>
            <a:pPr lvl="3" eaLnBrk="1" latinLnBrk="0" hangingPunct="1"/>
            <a:r>
              <a:rPr lang="zh-TW" altLang="en-US"/>
              <a:t>第四層</a:t>
            </a:r>
          </a:p>
          <a:p>
            <a:pPr lvl="4" eaLnBrk="1" latinLnBrk="0" hangingPunct="1"/>
            <a:r>
              <a:rPr lang="zh-TW" altLang="en-US"/>
              <a:t>第五層</a:t>
            </a:r>
            <a:endParaRPr kumimoji="0" lang="en-US"/>
          </a:p>
        </p:txBody>
      </p:sp>
      <p:sp>
        <p:nvSpPr>
          <p:cNvPr id="7" name="日期版面配置區 6"/>
          <p:cNvSpPr>
            <a:spLocks noGrp="1"/>
          </p:cNvSpPr>
          <p:nvPr>
            <p:ph type="dt" sz="half" idx="10"/>
          </p:nvPr>
        </p:nvSpPr>
        <p:spPr/>
        <p:txBody>
          <a:bodyPr/>
          <a:lstStyle/>
          <a:p>
            <a:fld id="{AAEEF9B4-39E0-4E77-B419-5BDFE626C356}" type="datetimeFigureOut">
              <a:rPr lang="zh-TW" altLang="en-US" smtClean="0"/>
              <a:t>2026/8/10</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6BBB359F-8DE6-4540-B528-39306D585F00}" type="slidenum">
              <a:rPr lang="zh-TW" altLang="en-US" smtClean="0"/>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a:t>按一下以編輯母片標題樣式</a:t>
            </a:r>
            <a:endParaRPr kumimoji="0" lang="en-US"/>
          </a:p>
        </p:txBody>
      </p:sp>
      <p:sp>
        <p:nvSpPr>
          <p:cNvPr id="3" name="日期版面配置區 2"/>
          <p:cNvSpPr>
            <a:spLocks noGrp="1"/>
          </p:cNvSpPr>
          <p:nvPr>
            <p:ph type="dt" sz="half" idx="10"/>
          </p:nvPr>
        </p:nvSpPr>
        <p:spPr/>
        <p:txBody>
          <a:bodyPr/>
          <a:lstStyle/>
          <a:p>
            <a:fld id="{AAEEF9B4-39E0-4E77-B419-5BDFE626C356}" type="datetimeFigureOut">
              <a:rPr lang="zh-TW" altLang="en-US" smtClean="0"/>
              <a:t>2026/8/10</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6BBB359F-8DE6-4540-B528-39306D585F00}" type="slidenum">
              <a:rPr lang="zh-TW" altLang="en-US" smtClean="0"/>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AAEEF9B4-39E0-4E77-B419-5BDFE626C356}" type="datetimeFigureOut">
              <a:rPr lang="zh-TW" altLang="en-US" smtClean="0"/>
              <a:t>2026/8/10</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6BBB359F-8DE6-4540-B528-39306D585F00}" type="slidenum">
              <a:rPr lang="zh-TW" altLang="en-US" smtClean="0"/>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60382" y="1071546"/>
            <a:ext cx="5111750" cy="504976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eaLnBrk="1" latinLnBrk="0" hangingPunct="1"/>
            <a:r>
              <a:rPr lang="zh-TW" altLang="en-US"/>
              <a:t>按一下以編輯母片文字樣式</a:t>
            </a:r>
          </a:p>
          <a:p>
            <a:pPr lvl="1" eaLnBrk="1" latinLnBrk="0" hangingPunct="1"/>
            <a:r>
              <a:rPr lang="zh-TW" altLang="en-US"/>
              <a:t>第二層</a:t>
            </a:r>
          </a:p>
          <a:p>
            <a:pPr lvl="2" eaLnBrk="1" latinLnBrk="0" hangingPunct="1"/>
            <a:r>
              <a:rPr lang="zh-TW" altLang="en-US"/>
              <a:t>第三層</a:t>
            </a:r>
          </a:p>
          <a:p>
            <a:pPr lvl="3" eaLnBrk="1" latinLnBrk="0" hangingPunct="1"/>
            <a:r>
              <a:rPr lang="zh-TW" altLang="en-US"/>
              <a:t>第四層</a:t>
            </a:r>
          </a:p>
          <a:p>
            <a:pPr lvl="4" eaLnBrk="1" latinLnBrk="0" hangingPunct="1"/>
            <a:r>
              <a:rPr lang="zh-TW" altLang="en-US"/>
              <a:t>第五層</a:t>
            </a:r>
            <a:endParaRPr kumimoji="0" lang="en-US"/>
          </a:p>
        </p:txBody>
      </p:sp>
      <p:sp>
        <p:nvSpPr>
          <p:cNvPr id="4" name="文字版面配置區 3"/>
          <p:cNvSpPr>
            <a:spLocks noGrp="1"/>
          </p:cNvSpPr>
          <p:nvPr>
            <p:ph type="body" sz="half" idx="2"/>
          </p:nvPr>
        </p:nvSpPr>
        <p:spPr>
          <a:xfrm>
            <a:off x="5679083" y="1071546"/>
            <a:ext cx="3008313" cy="34290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lang="zh-TW" altLang="en-US"/>
              <a:t>按一下以編輯母片文字樣式</a:t>
            </a:r>
          </a:p>
          <a:p>
            <a:pPr lvl="1" eaLnBrk="1" latinLnBrk="0" hangingPunct="1"/>
            <a:r>
              <a:rPr lang="zh-TW" altLang="en-US"/>
              <a:t>第二層</a:t>
            </a:r>
          </a:p>
          <a:p>
            <a:pPr lvl="2" eaLnBrk="1" latinLnBrk="0" hangingPunct="1"/>
            <a:r>
              <a:rPr lang="zh-TW" altLang="en-US"/>
              <a:t>第三層</a:t>
            </a:r>
          </a:p>
          <a:p>
            <a:pPr lvl="3" eaLnBrk="1" latinLnBrk="0" hangingPunct="1"/>
            <a:r>
              <a:rPr lang="zh-TW" altLang="en-US"/>
              <a:t>第四層</a:t>
            </a:r>
          </a:p>
          <a:p>
            <a:pPr lvl="4" eaLnBrk="1" latinLnBrk="0" hangingPunct="1"/>
            <a:r>
              <a:rPr lang="zh-TW" altLang="en-US"/>
              <a:t>第五層</a:t>
            </a:r>
            <a:endParaRPr kumimoji="0" lang="en-US"/>
          </a:p>
        </p:txBody>
      </p:sp>
      <p:sp>
        <p:nvSpPr>
          <p:cNvPr id="5" name="日期版面配置區 4"/>
          <p:cNvSpPr>
            <a:spLocks noGrp="1"/>
          </p:cNvSpPr>
          <p:nvPr>
            <p:ph type="dt" sz="half" idx="10"/>
          </p:nvPr>
        </p:nvSpPr>
        <p:spPr/>
        <p:txBody>
          <a:bodyPr/>
          <a:lstStyle/>
          <a:p>
            <a:fld id="{AAEEF9B4-39E0-4E77-B419-5BDFE626C356}" type="datetimeFigureOut">
              <a:rPr lang="zh-TW" altLang="en-US" smtClean="0"/>
              <a:t>2026/8/10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6BBB359F-8DE6-4540-B528-39306D585F00}" type="slidenum">
              <a:rPr lang="zh-TW" altLang="en-US" smtClean="0"/>
              <a:t>‹#›</a:t>
            </a:fld>
            <a:endParaRPr lang="zh-TW" altLang="en-US"/>
          </a:p>
        </p:txBody>
      </p:sp>
      <p:sp>
        <p:nvSpPr>
          <p:cNvPr id="2" name="標題 1"/>
          <p:cNvSpPr>
            <a:spLocks noGrp="1"/>
          </p:cNvSpPr>
          <p:nvPr>
            <p:ph type="title"/>
          </p:nvPr>
        </p:nvSpPr>
        <p:spPr>
          <a:xfrm>
            <a:off x="457205" y="285728"/>
            <a:ext cx="8230993" cy="696626"/>
          </a:xfrm>
        </p:spPr>
        <p:txBody>
          <a:bodyPr anchor="ctr"/>
          <a:lstStyle>
            <a:lvl1pPr algn="ctr">
              <a:defRPr sz="3600" b="0"/>
            </a:lvl1pPr>
          </a:lstStyle>
          <a:p>
            <a:r>
              <a:rPr kumimoji="0" lang="zh-TW" altLang="en-US"/>
              <a:t>按一下以編輯母片標題樣式</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001024" y="642918"/>
            <a:ext cx="785818" cy="4572032"/>
          </a:xfrm>
        </p:spPr>
        <p:txBody>
          <a:bodyPr vert="eaVert" anchor="ctr"/>
          <a:lstStyle>
            <a:lvl1pPr algn="l">
              <a:defRPr sz="2400" b="0"/>
            </a:lvl1pPr>
          </a:lstStyle>
          <a:p>
            <a:r>
              <a:rPr kumimoji="0" lang="zh-TW" altLang="en-US"/>
              <a:t>按一下以編輯母片標題樣式</a:t>
            </a:r>
            <a:endParaRPr kumimoji="0" lang="en-US"/>
          </a:p>
        </p:txBody>
      </p:sp>
      <p:sp>
        <p:nvSpPr>
          <p:cNvPr id="3" name="圖片版面配置區 2"/>
          <p:cNvSpPr>
            <a:spLocks noGrp="1"/>
          </p:cNvSpPr>
          <p:nvPr>
            <p:ph type="pic" idx="1"/>
          </p:nvPr>
        </p:nvSpPr>
        <p:spPr>
          <a:xfrm>
            <a:off x="442922" y="541340"/>
            <a:ext cx="6415094" cy="5459428"/>
          </a:xfrm>
          <a:prstGeom prst="roundRect">
            <a:avLst>
              <a:gd name="adj" fmla="val 4800"/>
            </a:avLst>
          </a:prstGeom>
          <a:solidFill>
            <a:schemeClr val="accent1">
              <a:tint val="20000"/>
            </a:schemeClr>
          </a:solidFill>
          <a:ln w="38100">
            <a:gradFill flip="none" rotWithShape="1">
              <a:gsLst>
                <a:gs pos="0">
                  <a:schemeClr val="accent1">
                    <a:alpha val="50000"/>
                  </a:schemeClr>
                </a:gs>
                <a:gs pos="100000">
                  <a:schemeClr val="accent1">
                    <a:tint val="20000"/>
                  </a:schemeClr>
                </a:gs>
              </a:gsLst>
              <a:lin ang="16200000" scaled="1"/>
              <a:tileRect/>
            </a:gradFill>
          </a:ln>
          <a:effectLst>
            <a:outerShdw blurRad="76200" dist="38100" dir="5400000" sx="100500" sy="100500" algn="tl" rotWithShape="0">
              <a:srgbClr val="000000">
                <a:alpha val="50000"/>
              </a:srgb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0" lang="zh-TW" altLang="en-US"/>
              <a:t>按一下圖示以新增圖片</a:t>
            </a:r>
            <a:endParaRPr kumimoji="0" lang="en-US"/>
          </a:p>
        </p:txBody>
      </p:sp>
      <p:sp>
        <p:nvSpPr>
          <p:cNvPr id="4" name="文字版面配置區 3"/>
          <p:cNvSpPr>
            <a:spLocks noGrp="1"/>
          </p:cNvSpPr>
          <p:nvPr>
            <p:ph type="body" sz="half" idx="2"/>
          </p:nvPr>
        </p:nvSpPr>
        <p:spPr>
          <a:xfrm>
            <a:off x="7072330" y="1000108"/>
            <a:ext cx="914368" cy="4214842"/>
          </a:xfrm>
        </p:spPr>
        <p:txBody>
          <a:bodyPr vert="eaVert" anchor="ctr"/>
          <a:lstStyle>
            <a:lvl1pPr marL="0" indent="0" algn="ctr">
              <a:buNone/>
              <a:defRPr sz="1400"/>
            </a:lvl1pPr>
            <a:lvl2pPr marL="457200" indent="0" algn="ctr">
              <a:buNone/>
              <a:defRPr sz="1200"/>
            </a:lvl2pPr>
            <a:lvl3pPr marL="914400" indent="0" algn="ctr">
              <a:buNone/>
              <a:defRPr sz="1000"/>
            </a:lvl3pPr>
            <a:lvl4pPr marL="1371600" indent="0" algn="ctr">
              <a:buNone/>
              <a:defRPr sz="900"/>
            </a:lvl4pPr>
            <a:lvl5pPr marL="1828800" indent="0" algn="ctr">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lang="zh-TW" altLang="en-US"/>
              <a:t>按一下以編輯母片文字樣式</a:t>
            </a:r>
          </a:p>
          <a:p>
            <a:pPr lvl="1" eaLnBrk="1" latinLnBrk="0" hangingPunct="1"/>
            <a:r>
              <a:rPr lang="zh-TW" altLang="en-US"/>
              <a:t>第二層</a:t>
            </a:r>
          </a:p>
          <a:p>
            <a:pPr lvl="2" eaLnBrk="1" latinLnBrk="0" hangingPunct="1"/>
            <a:r>
              <a:rPr lang="zh-TW" altLang="en-US"/>
              <a:t>第三層</a:t>
            </a:r>
          </a:p>
          <a:p>
            <a:pPr lvl="3" eaLnBrk="1" latinLnBrk="0" hangingPunct="1"/>
            <a:r>
              <a:rPr lang="zh-TW" altLang="en-US"/>
              <a:t>第四層</a:t>
            </a:r>
          </a:p>
          <a:p>
            <a:pPr lvl="4" eaLnBrk="1" latinLnBrk="0" hangingPunct="1"/>
            <a:r>
              <a:rPr lang="zh-TW" altLang="en-US"/>
              <a:t>第五層</a:t>
            </a:r>
            <a:endParaRPr kumimoji="0" lang="en-US"/>
          </a:p>
        </p:txBody>
      </p:sp>
      <p:sp>
        <p:nvSpPr>
          <p:cNvPr id="5" name="日期版面配置區 4"/>
          <p:cNvSpPr>
            <a:spLocks noGrp="1"/>
          </p:cNvSpPr>
          <p:nvPr>
            <p:ph type="dt" sz="half" idx="10"/>
          </p:nvPr>
        </p:nvSpPr>
        <p:spPr/>
        <p:txBody>
          <a:bodyPr/>
          <a:lstStyle/>
          <a:p>
            <a:fld id="{AAEEF9B4-39E0-4E77-B419-5BDFE626C356}" type="datetimeFigureOut">
              <a:rPr lang="zh-TW" altLang="en-US" smtClean="0"/>
              <a:t>2026/8/10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6BBB359F-8DE6-4540-B528-39306D585F00}" type="slidenum">
              <a:rPr lang="zh-TW" altLang="en-US" smtClean="0"/>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pic>
        <p:nvPicPr>
          <p:cNvPr id="8" name="圖片 7"/>
          <p:cNvPicPr>
            <a:picLocks noChangeAspect="1"/>
          </p:cNvPicPr>
          <p:nvPr/>
        </p:nvPicPr>
        <p:blipFill>
          <a:blip r:embed="rId13">
            <a:duotone>
              <a:schemeClr val="accent1"/>
              <a:srgbClr val="FFFFFF"/>
            </a:duotone>
            <a:lum bright="12000" contrast="40000"/>
          </a:blip>
          <a:stretch>
            <a:fillRect/>
          </a:stretch>
        </p:blipFill>
        <p:spPr>
          <a:xfrm>
            <a:off x="6667809" y="4915143"/>
            <a:ext cx="2476191" cy="1942857"/>
          </a:xfrm>
          <a:prstGeom prst="rect">
            <a:avLst/>
          </a:prstGeom>
          <a:noFill/>
          <a:ln>
            <a:noFill/>
          </a:ln>
        </p:spPr>
      </p:pic>
      <p:sp>
        <p:nvSpPr>
          <p:cNvPr id="10" name="矩形 9"/>
          <p:cNvSpPr/>
          <p:nvPr/>
        </p:nvSpPr>
        <p:spPr>
          <a:xfrm>
            <a:off x="0" y="0"/>
            <a:ext cx="9144000" cy="71438"/>
          </a:xfrm>
          <a:prstGeom prst="rect">
            <a:avLst/>
          </a:prstGeom>
          <a:gradFill flip="none" rotWithShape="1">
            <a:gsLst>
              <a:gs pos="0">
                <a:schemeClr val="accent1">
                  <a:tint val="100000"/>
                  <a:shade val="50000"/>
                  <a:hueMod val="100000"/>
                  <a:satMod val="250000"/>
                  <a:alpha val="0"/>
                </a:schemeClr>
              </a:gs>
              <a:gs pos="75000">
                <a:schemeClr val="accent1">
                  <a:tint val="80000"/>
                  <a:shade val="100000"/>
                  <a:hueMod val="100000"/>
                  <a:satMod val="375000"/>
                  <a:alpha val="20000"/>
                </a:schemeClr>
              </a:gs>
              <a:gs pos="100000">
                <a:schemeClr val="accent1">
                  <a:tint val="50000"/>
                  <a:shade val="100000"/>
                  <a:hueMod val="100000"/>
                  <a:satMod val="500000"/>
                </a:schemeClr>
              </a:gs>
            </a:gsLst>
            <a:lin ang="18900000" scaled="1"/>
            <a:tileRect/>
          </a:gradFill>
          <a:ln w="12700" cap="rnd" cmpd="sng" algn="ctr">
            <a:noFill/>
            <a:prstDash val="solid"/>
          </a:ln>
        </p:spPr>
        <p:style>
          <a:lnRef idx="1">
            <a:schemeClr val="accent1"/>
          </a:lnRef>
          <a:fillRef idx="2">
            <a:schemeClr val="accent1"/>
          </a:fillRef>
          <a:effectRef idx="1">
            <a:schemeClr val="accent1"/>
          </a:effectRef>
          <a:fontRef idx="minor">
            <a:schemeClr val="dk1"/>
          </a:fontRef>
        </p:style>
        <p:txBody>
          <a:bodyPr rtlCol="0" anchor="ctr"/>
          <a:lstStyle/>
          <a:p>
            <a:pPr algn="ctr" eaLnBrk="1" latinLnBrk="0" hangingPunct="1"/>
            <a:endParaRPr kumimoji="0" lang="zh-CN" altLang="en-US"/>
          </a:p>
        </p:txBody>
      </p:sp>
      <p:sp>
        <p:nvSpPr>
          <p:cNvPr id="11" name="矩形 10"/>
          <p:cNvSpPr/>
          <p:nvPr/>
        </p:nvSpPr>
        <p:spPr>
          <a:xfrm>
            <a:off x="0" y="40951"/>
            <a:ext cx="4572000" cy="71438"/>
          </a:xfrm>
          <a:prstGeom prst="rect">
            <a:avLst/>
          </a:prstGeom>
          <a:gradFill flip="none" rotWithShape="1">
            <a:gsLst>
              <a:gs pos="0">
                <a:schemeClr val="accent1">
                  <a:tint val="100000"/>
                  <a:shade val="50000"/>
                  <a:hueMod val="100000"/>
                  <a:satMod val="250000"/>
                  <a:alpha val="0"/>
                </a:schemeClr>
              </a:gs>
              <a:gs pos="75000">
                <a:schemeClr val="accent1">
                  <a:tint val="80000"/>
                  <a:shade val="100000"/>
                  <a:hueMod val="100000"/>
                  <a:satMod val="375000"/>
                  <a:alpha val="5000"/>
                </a:schemeClr>
              </a:gs>
              <a:gs pos="100000">
                <a:schemeClr val="accent1">
                  <a:tint val="50000"/>
                  <a:shade val="100000"/>
                  <a:hueMod val="100000"/>
                  <a:satMod val="500000"/>
                  <a:alpha val="60000"/>
                </a:schemeClr>
              </a:gs>
            </a:gsLst>
            <a:lin ang="8100000" scaled="1"/>
            <a:tileRect/>
          </a:gradFill>
          <a:ln w="12700" cap="rnd" cmpd="sng" algn="ctr">
            <a:noFill/>
            <a:prstDash val="solid"/>
          </a:ln>
          <a:effectLst>
            <a:glow>
              <a:schemeClr val="accent1">
                <a:tint val="100000"/>
                <a:shade val="100000"/>
                <a:hueMod val="100000"/>
                <a:satMod val="100000"/>
              </a:schemeClr>
            </a:glow>
            <a:softEdge rad="12700"/>
          </a:effectLst>
        </p:spPr>
        <p:style>
          <a:lnRef idx="1">
            <a:schemeClr val="accent1"/>
          </a:lnRef>
          <a:fillRef idx="2">
            <a:schemeClr val="accent1"/>
          </a:fillRef>
          <a:effectRef idx="1">
            <a:schemeClr val="accent1"/>
          </a:effectRef>
          <a:fontRef idx="minor">
            <a:schemeClr val="dk1"/>
          </a:fontRef>
        </p:style>
        <p:txBody>
          <a:bodyPr rtlCol="0" anchor="ctr"/>
          <a:lstStyle/>
          <a:p>
            <a:pPr algn="ctr" eaLnBrk="1" latinLnBrk="0" hangingPunct="1"/>
            <a:endParaRPr kumimoji="0" lang="zh-CN" altLang="en-US"/>
          </a:p>
        </p:txBody>
      </p:sp>
      <p:pic>
        <p:nvPicPr>
          <p:cNvPr id="9" name="圖片 8"/>
          <p:cNvPicPr>
            <a:picLocks noChangeAspect="1"/>
          </p:cNvPicPr>
          <p:nvPr/>
        </p:nvPicPr>
        <p:blipFill>
          <a:blip r:embed="rId14">
            <a:duotone>
              <a:schemeClr val="accent1"/>
              <a:srgbClr val="FFFFFF"/>
            </a:duotone>
            <a:lum bright="35000" contrast="40000"/>
          </a:blip>
          <a:stretch>
            <a:fillRect/>
          </a:stretch>
        </p:blipFill>
        <p:spPr>
          <a:xfrm>
            <a:off x="0" y="6420445"/>
            <a:ext cx="9144000" cy="437555"/>
          </a:xfrm>
          <a:prstGeom prst="rect">
            <a:avLst/>
          </a:prstGeom>
          <a:noFill/>
          <a:ln>
            <a:noFill/>
          </a:ln>
          <a:effectLst/>
        </p:spPr>
      </p:pic>
      <p:sp>
        <p:nvSpPr>
          <p:cNvPr id="2" name="標題版面配置區 1"/>
          <p:cNvSpPr>
            <a:spLocks noGrp="1"/>
          </p:cNvSpPr>
          <p:nvPr>
            <p:ph type="title"/>
          </p:nvPr>
        </p:nvSpPr>
        <p:spPr>
          <a:xfrm>
            <a:off x="457200" y="274638"/>
            <a:ext cx="8229600" cy="1143000"/>
          </a:xfrm>
          <a:prstGeom prst="rect">
            <a:avLst/>
          </a:prstGeom>
        </p:spPr>
        <p:txBody>
          <a:bodyPr vert="horz" rtlCol="0" anchor="ctr">
            <a:normAutofit/>
          </a:bodyPr>
          <a:lstStyle/>
          <a:p>
            <a:r>
              <a:rPr kumimoji="0" lang="zh-TW" altLang="en-US"/>
              <a:t>按一下以編輯母片標題樣式</a:t>
            </a:r>
            <a:endParaRPr kumimoji="0" lang="en-US"/>
          </a:p>
        </p:txBody>
      </p:sp>
      <p:sp>
        <p:nvSpPr>
          <p:cNvPr id="3" name="文字版面配置區 2"/>
          <p:cNvSpPr>
            <a:spLocks noGrp="1"/>
          </p:cNvSpPr>
          <p:nvPr>
            <p:ph type="body" idx="1"/>
          </p:nvPr>
        </p:nvSpPr>
        <p:spPr>
          <a:xfrm>
            <a:off x="457200" y="1600200"/>
            <a:ext cx="8229600" cy="4525963"/>
          </a:xfrm>
          <a:prstGeom prst="rect">
            <a:avLst/>
          </a:prstGeom>
        </p:spPr>
        <p:txBody>
          <a:bodyPr vert="horz" rtlCol="0">
            <a:normAutofit/>
          </a:bodyPr>
          <a:lstStyle/>
          <a:p>
            <a:pPr lvl="0" eaLnBrk="1" latinLnBrk="0" hangingPunct="1"/>
            <a:r>
              <a:rPr kumimoji="0" lang="zh-TW" altLang="en-US"/>
              <a:t>按一下以編輯母片文字樣式</a:t>
            </a:r>
          </a:p>
          <a:p>
            <a:pPr lvl="1" eaLnBrk="1" latinLnBrk="0" hangingPunct="1"/>
            <a:r>
              <a:rPr kumimoji="0" lang="zh-TW" altLang="en-US"/>
              <a:t>第二層</a:t>
            </a:r>
          </a:p>
          <a:p>
            <a:pPr lvl="2" eaLnBrk="1" latinLnBrk="0" hangingPunct="1"/>
            <a:r>
              <a:rPr kumimoji="0" lang="zh-TW" altLang="en-US"/>
              <a:t>第三層</a:t>
            </a:r>
          </a:p>
          <a:p>
            <a:pPr lvl="3" eaLnBrk="1" latinLnBrk="0" hangingPunct="1"/>
            <a:r>
              <a:rPr kumimoji="0" lang="zh-TW" altLang="en-US"/>
              <a:t>第四層</a:t>
            </a:r>
          </a:p>
          <a:p>
            <a:pPr lvl="4" eaLnBrk="1" latinLnBrk="0" hangingPunct="1"/>
            <a:r>
              <a:rPr kumimoji="0" lang="zh-TW" altLang="en-US"/>
              <a:t>第五層</a:t>
            </a:r>
            <a:endParaRPr kumimoji="0" 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rtlCol="0" anchor="ctr"/>
          <a:lstStyle>
            <a:lvl1pPr algn="l" eaLnBrk="1" latinLnBrk="0" hangingPunct="1">
              <a:defRPr kumimoji="0" sz="1200">
                <a:solidFill>
                  <a:schemeClr val="tx1">
                    <a:tint val="75000"/>
                  </a:schemeClr>
                </a:solidFill>
              </a:defRPr>
            </a:lvl1pPr>
          </a:lstStyle>
          <a:p>
            <a:fld id="{AAEEF9B4-39E0-4E77-B419-5BDFE626C356}" type="datetimeFigureOut">
              <a:rPr lang="zh-TW" altLang="en-US" smtClean="0"/>
              <a:t>2026/8/10</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rtlCol="0" anchor="ctr"/>
          <a:lstStyle>
            <a:lvl1pPr algn="ctr" eaLnBrk="1" latinLnBrk="0" hangingPunct="1">
              <a:defRPr kumimoji="0"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rtlCol="0" anchor="ctr"/>
          <a:lstStyle>
            <a:lvl1pPr algn="r" eaLnBrk="1" latinLnBrk="0" hangingPunct="1">
              <a:defRPr kumimoji="0" sz="1200">
                <a:solidFill>
                  <a:schemeClr val="tx1">
                    <a:tint val="75000"/>
                  </a:schemeClr>
                </a:solidFill>
              </a:defRPr>
            </a:lvl1pPr>
          </a:lstStyle>
          <a:p>
            <a:fld id="{6BBB359F-8DE6-4540-B528-39306D585F00}" type="slidenum">
              <a:rPr lang="zh-TW" altLang="en-US" smtClean="0"/>
              <a:t>‹#›</a:t>
            </a:fld>
            <a:endParaRPr lang="zh-TW"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p:titleStyle>
    <p:bodyStyle>
      <a:lvl1pPr marL="342900" indent="-342900" algn="l" rtl="0" eaLnBrk="1" latinLnBrk="0" hangingPunct="1">
        <a:spcBef>
          <a:spcPct val="20000"/>
        </a:spcBef>
        <a:buClr>
          <a:schemeClr val="accent1"/>
        </a:buClr>
        <a:buSzPct val="50000"/>
        <a:buFont typeface="Wingdings 2"/>
        <a:buChar char=""/>
        <a:defRPr kumimoji="0" sz="3200" kern="1200">
          <a:solidFill>
            <a:schemeClr val="tx1"/>
          </a:solidFill>
          <a:latin typeface="+mn-lt"/>
          <a:ea typeface="+mn-ea"/>
          <a:cs typeface="+mn-cs"/>
        </a:defRPr>
      </a:lvl1pPr>
      <a:lvl2pPr marL="742950" indent="-285750" algn="l" rtl="0" eaLnBrk="1" latinLnBrk="0" hangingPunct="1">
        <a:spcBef>
          <a:spcPct val="20000"/>
        </a:spcBef>
        <a:buClr>
          <a:schemeClr val="accent2"/>
        </a:buClr>
        <a:buSzPct val="50000"/>
        <a:buFont typeface="Wingdings 2"/>
        <a:buChar char="³"/>
        <a:defRPr kumimoji="0" sz="2800" kern="1200">
          <a:solidFill>
            <a:schemeClr val="tx1"/>
          </a:solidFill>
          <a:latin typeface="+mn-lt"/>
          <a:ea typeface="+mn-ea"/>
          <a:cs typeface="+mn-cs"/>
        </a:defRPr>
      </a:lvl2pPr>
      <a:lvl3pPr marL="1143000" indent="-228600" algn="l" rtl="0" eaLnBrk="1" latinLnBrk="0" hangingPunct="1">
        <a:spcBef>
          <a:spcPct val="20000"/>
        </a:spcBef>
        <a:buClr>
          <a:schemeClr val="accent3"/>
        </a:buClr>
        <a:buSzPct val="60000"/>
        <a:buFont typeface="Wingdings 2"/>
        <a:buChar char="®"/>
        <a:defRPr kumimoji="0" sz="2400" kern="1200">
          <a:solidFill>
            <a:schemeClr val="tx1"/>
          </a:solidFill>
          <a:latin typeface="+mn-lt"/>
          <a:ea typeface="+mn-ea"/>
          <a:cs typeface="+mn-cs"/>
        </a:defRPr>
      </a:lvl3pPr>
      <a:lvl4pPr marL="1600200" indent="-228600" algn="l" rtl="0" eaLnBrk="1" latinLnBrk="0" hangingPunct="1">
        <a:spcBef>
          <a:spcPct val="20000"/>
        </a:spcBef>
        <a:buClr>
          <a:schemeClr val="accent5"/>
        </a:buClr>
        <a:buSzPct val="45000"/>
        <a:buFont typeface="Wingdings 2"/>
        <a:buChar char="¯"/>
        <a:defRPr kumimoji="0" sz="2000" kern="1200">
          <a:solidFill>
            <a:schemeClr val="tx1"/>
          </a:solidFill>
          <a:latin typeface="+mn-lt"/>
          <a:ea typeface="+mn-ea"/>
          <a:cs typeface="+mn-cs"/>
        </a:defRPr>
      </a:lvl4pPr>
      <a:lvl5pPr marL="2057400" indent="-228600" algn="l" rtl="0" eaLnBrk="1" latinLnBrk="0" hangingPunct="1">
        <a:spcBef>
          <a:spcPct val="20000"/>
        </a:spcBef>
        <a:buClr>
          <a:schemeClr val="accent6"/>
        </a:buClr>
        <a:buFont typeface="Wingdings 2"/>
        <a:buChar char=""/>
        <a:defRPr kumimoji="0" sz="20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0" sz="20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6.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tags" Target="../tags/tag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normAutofit fontScale="90000"/>
          </a:bodyPr>
          <a:lstStyle/>
          <a:p>
            <a:r>
              <a:rPr lang="zh-TW" altLang="en-US" dirty="0"/>
              <a:t>大中票券債券市場展望雙週報</a:t>
            </a:r>
          </a:p>
        </p:txBody>
      </p:sp>
      <p:sp>
        <p:nvSpPr>
          <p:cNvPr id="3" name="副標題 2"/>
          <p:cNvSpPr>
            <a:spLocks noGrp="1"/>
          </p:cNvSpPr>
          <p:nvPr>
            <p:ph type="subTitle" idx="1"/>
          </p:nvPr>
        </p:nvSpPr>
        <p:spPr/>
        <p:txBody>
          <a:bodyPr/>
          <a:lstStyle/>
          <a:p>
            <a:r>
              <a:rPr lang="en-US" altLang="zh-TW" dirty="0"/>
              <a:t>2026/08/10</a:t>
            </a:r>
          </a:p>
          <a:p>
            <a:endParaRPr lang="zh-TW" altLang="en-US" dirty="0"/>
          </a:p>
        </p:txBody>
      </p:sp>
    </p:spTree>
    <p:extLst>
      <p:ext uri="{BB962C8B-B14F-4D97-AF65-F5344CB8AC3E}">
        <p14:creationId xmlns:p14="http://schemas.microsoft.com/office/powerpoint/2010/main" val="32133776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密大消費信心</a:t>
            </a:r>
          </a:p>
        </p:txBody>
      </p:sp>
      <p:sp>
        <p:nvSpPr>
          <p:cNvPr id="3" name="內容版面配置區 2"/>
          <p:cNvSpPr>
            <a:spLocks noGrp="1"/>
          </p:cNvSpPr>
          <p:nvPr>
            <p:ph idx="1"/>
          </p:nvPr>
        </p:nvSpPr>
        <p:spPr/>
        <p:txBody>
          <a:bodyPr/>
          <a:lstStyle/>
          <a:p>
            <a:endParaRPr lang="zh-TW" altLang="en-US"/>
          </a:p>
        </p:txBody>
      </p:sp>
      <p:pic>
        <p:nvPicPr>
          <p:cNvPr id="6" name="G 18">
            <a:extLst>
              <a:ext uri="{FF2B5EF4-FFF2-40B4-BE49-F238E27FC236}">
                <a16:creationId xmlns:a16="http://schemas.microsoft.com/office/drawing/2014/main" id="{2D3F0E4C-57CE-1767-46BB-94B3C1958E52}"/>
              </a:ext>
            </a:extLst>
          </p:cNvPr>
          <p:cNvPicPr>
            <a:picLocks/>
          </p:cNvPicPr>
          <p:nvPr>
            <p:custDataLst>
              <p:tags r:id="rId1"/>
            </p:custDataLst>
          </p:nvPr>
        </p:nvPicPr>
        <p:blipFill>
          <a:blip r:embed="rId3">
            <a:extLst>
              <a:ext uri="{28A0092B-C50C-407E-A947-70E740481C1C}">
                <a14:useLocalDpi xmlns:a14="http://schemas.microsoft.com/office/drawing/2010/main" val="0"/>
              </a:ext>
            </a:extLst>
          </a:blip>
          <a:srcRect/>
          <a:stretch/>
        </p:blipFill>
        <p:spPr>
          <a:xfrm>
            <a:off x="457200" y="1600200"/>
            <a:ext cx="8229600" cy="4525963"/>
          </a:xfrm>
          <a:prstGeom prst="rect">
            <a:avLst/>
          </a:prstGeom>
        </p:spPr>
      </p:pic>
    </p:spTree>
    <p:extLst>
      <p:ext uri="{BB962C8B-B14F-4D97-AF65-F5344CB8AC3E}">
        <p14:creationId xmlns:p14="http://schemas.microsoft.com/office/powerpoint/2010/main" val="38622921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a:t>美國個人消費支出核心平減指數 經季調</a:t>
            </a:r>
            <a:r>
              <a:rPr lang="en-US" altLang="zh-TW" dirty="0"/>
              <a:t>(</a:t>
            </a:r>
            <a:r>
              <a:rPr lang="zh-TW" altLang="en-US" dirty="0"/>
              <a:t>年比</a:t>
            </a:r>
            <a:r>
              <a:rPr lang="en-US" altLang="zh-TW" dirty="0"/>
              <a:t>)</a:t>
            </a:r>
            <a:endParaRPr lang="zh-TW" altLang="en-US" dirty="0"/>
          </a:p>
        </p:txBody>
      </p:sp>
      <p:sp>
        <p:nvSpPr>
          <p:cNvPr id="3" name="內容版面配置區 2"/>
          <p:cNvSpPr>
            <a:spLocks noGrp="1"/>
          </p:cNvSpPr>
          <p:nvPr>
            <p:ph idx="1"/>
          </p:nvPr>
        </p:nvSpPr>
        <p:spPr/>
        <p:txBody>
          <a:bodyPr/>
          <a:lstStyle/>
          <a:p>
            <a:endParaRPr lang="zh-TW" altLang="en-US"/>
          </a:p>
        </p:txBody>
      </p:sp>
      <p:pic>
        <p:nvPicPr>
          <p:cNvPr id="6" name="G 22">
            <a:extLst>
              <a:ext uri="{FF2B5EF4-FFF2-40B4-BE49-F238E27FC236}">
                <a16:creationId xmlns:a16="http://schemas.microsoft.com/office/drawing/2014/main" id="{C54C0120-54E6-BC26-C61A-26E99CC03277}"/>
              </a:ext>
            </a:extLst>
          </p:cNvPr>
          <p:cNvPicPr>
            <a:picLocks/>
          </p:cNvPicPr>
          <p:nvPr>
            <p:custDataLst>
              <p:tags r:id="rId1"/>
            </p:custDataLst>
          </p:nvPr>
        </p:nvPicPr>
        <p:blipFill>
          <a:blip r:embed="rId4">
            <a:extLst>
              <a:ext uri="{28A0092B-C50C-407E-A947-70E740481C1C}">
                <a14:useLocalDpi xmlns:a14="http://schemas.microsoft.com/office/drawing/2010/main" val="0"/>
              </a:ext>
            </a:extLst>
          </a:blip>
          <a:srcRect/>
          <a:stretch/>
        </p:blipFill>
        <p:spPr>
          <a:xfrm>
            <a:off x="457200" y="1600199"/>
            <a:ext cx="8229600" cy="4525963"/>
          </a:xfrm>
          <a:prstGeom prst="rect">
            <a:avLst/>
          </a:prstGeom>
        </p:spPr>
      </p:pic>
    </p:spTree>
    <p:extLst>
      <p:ext uri="{BB962C8B-B14F-4D97-AF65-F5344CB8AC3E}">
        <p14:creationId xmlns:p14="http://schemas.microsoft.com/office/powerpoint/2010/main" val="30435560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美國就業情況</a:t>
            </a:r>
          </a:p>
        </p:txBody>
      </p:sp>
      <p:sp>
        <p:nvSpPr>
          <p:cNvPr id="3" name="內容版面配置區 2"/>
          <p:cNvSpPr>
            <a:spLocks noGrp="1"/>
          </p:cNvSpPr>
          <p:nvPr>
            <p:ph idx="1"/>
          </p:nvPr>
        </p:nvSpPr>
        <p:spPr/>
        <p:txBody>
          <a:bodyPr/>
          <a:lstStyle/>
          <a:p>
            <a:endParaRPr lang="zh-TW" altLang="en-US" dirty="0"/>
          </a:p>
        </p:txBody>
      </p:sp>
      <p:pic>
        <p:nvPicPr>
          <p:cNvPr id="6" name="G 9">
            <a:extLst>
              <a:ext uri="{FF2B5EF4-FFF2-40B4-BE49-F238E27FC236}">
                <a16:creationId xmlns:a16="http://schemas.microsoft.com/office/drawing/2014/main" id="{5146A114-0674-2CCE-62EA-C54EDF1F7202}"/>
              </a:ext>
            </a:extLst>
          </p:cNvPr>
          <p:cNvPicPr>
            <a:picLocks/>
          </p:cNvPicPr>
          <p:nvPr>
            <p:custDataLst>
              <p:tags r:id="rId1"/>
            </p:custDataLst>
          </p:nvPr>
        </p:nvPicPr>
        <p:blipFill>
          <a:blip r:embed="rId3">
            <a:extLst>
              <a:ext uri="{28A0092B-C50C-407E-A947-70E740481C1C}">
                <a14:useLocalDpi xmlns:a14="http://schemas.microsoft.com/office/drawing/2010/main" val="0"/>
              </a:ext>
            </a:extLst>
          </a:blip>
          <a:srcRect/>
          <a:stretch/>
        </p:blipFill>
        <p:spPr>
          <a:xfrm>
            <a:off x="457200" y="1600200"/>
            <a:ext cx="8229600" cy="4525963"/>
          </a:xfrm>
          <a:prstGeom prst="rect">
            <a:avLst/>
          </a:prstGeom>
        </p:spPr>
      </p:pic>
    </p:spTree>
    <p:extLst>
      <p:ext uri="{BB962C8B-B14F-4D97-AF65-F5344CB8AC3E}">
        <p14:creationId xmlns:p14="http://schemas.microsoft.com/office/powerpoint/2010/main" val="37320590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美國非農就業人數</a:t>
            </a:r>
          </a:p>
        </p:txBody>
      </p:sp>
      <p:pic>
        <p:nvPicPr>
          <p:cNvPr id="7" name="G 20">
            <a:extLst>
              <a:ext uri="{FF2B5EF4-FFF2-40B4-BE49-F238E27FC236}">
                <a16:creationId xmlns:a16="http://schemas.microsoft.com/office/drawing/2014/main" id="{8ECD2D12-07AD-C429-EC73-421A00998E16}"/>
              </a:ext>
            </a:extLst>
          </p:cNvPr>
          <p:cNvPicPr>
            <a:picLocks noGrp="1"/>
          </p:cNvPicPr>
          <p:nvPr>
            <p:ph idx="1"/>
            <p:custDataLst>
              <p:tags r:id="rId1"/>
            </p:custDataLst>
          </p:nvPr>
        </p:nvPicPr>
        <p:blipFill>
          <a:blip r:embed="rId3">
            <a:extLst>
              <a:ext uri="{28A0092B-C50C-407E-A947-70E740481C1C}">
                <a14:useLocalDpi xmlns:a14="http://schemas.microsoft.com/office/drawing/2010/main" val="0"/>
              </a:ext>
            </a:extLst>
          </a:blip>
          <a:srcRect/>
          <a:stretch/>
        </p:blipFill>
        <p:spPr>
          <a:xfrm>
            <a:off x="251520" y="1484784"/>
            <a:ext cx="8589640" cy="4958011"/>
          </a:xfrm>
        </p:spPr>
      </p:pic>
    </p:spTree>
    <p:extLst>
      <p:ext uri="{BB962C8B-B14F-4D97-AF65-F5344CB8AC3E}">
        <p14:creationId xmlns:p14="http://schemas.microsoft.com/office/powerpoint/2010/main" val="28590179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美國新屋及成屋銷售</a:t>
            </a:r>
          </a:p>
        </p:txBody>
      </p:sp>
      <p:pic>
        <p:nvPicPr>
          <p:cNvPr id="7" name="G 24">
            <a:extLst>
              <a:ext uri="{FF2B5EF4-FFF2-40B4-BE49-F238E27FC236}">
                <a16:creationId xmlns:a16="http://schemas.microsoft.com/office/drawing/2014/main" id="{2ECBDC54-5BD9-B2B5-B81F-BE0837A3C5D0}"/>
              </a:ext>
            </a:extLst>
          </p:cNvPr>
          <p:cNvPicPr>
            <a:picLocks noGrp="1"/>
          </p:cNvPicPr>
          <p:nvPr>
            <p:ph idx="1"/>
            <p:custDataLst>
              <p:tags r:id="rId1"/>
            </p:custDataLst>
          </p:nvPr>
        </p:nvPicPr>
        <p:blipFill>
          <a:blip r:embed="rId3">
            <a:extLst>
              <a:ext uri="{28A0092B-C50C-407E-A947-70E740481C1C}">
                <a14:useLocalDpi xmlns:a14="http://schemas.microsoft.com/office/drawing/2010/main" val="0"/>
              </a:ext>
            </a:extLst>
          </a:blip>
          <a:srcRect/>
          <a:stretch/>
        </p:blipFill>
        <p:spPr>
          <a:xfrm>
            <a:off x="251520" y="1340768"/>
            <a:ext cx="8712968" cy="5112568"/>
          </a:xfrm>
        </p:spPr>
      </p:pic>
    </p:spTree>
    <p:extLst>
      <p:ext uri="{BB962C8B-B14F-4D97-AF65-F5344CB8AC3E}">
        <p14:creationId xmlns:p14="http://schemas.microsoft.com/office/powerpoint/2010/main" val="9912537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ISM</a:t>
            </a:r>
            <a:r>
              <a:rPr lang="zh-TW" altLang="en-US" dirty="0"/>
              <a:t>指數</a:t>
            </a:r>
          </a:p>
        </p:txBody>
      </p:sp>
      <p:pic>
        <p:nvPicPr>
          <p:cNvPr id="7" name="G 21">
            <a:extLst>
              <a:ext uri="{FF2B5EF4-FFF2-40B4-BE49-F238E27FC236}">
                <a16:creationId xmlns:a16="http://schemas.microsoft.com/office/drawing/2014/main" id="{FB05C8B5-384F-AA92-DDD9-9A898D756678}"/>
              </a:ext>
            </a:extLst>
          </p:cNvPr>
          <p:cNvPicPr>
            <a:picLocks noGrp="1"/>
          </p:cNvPicPr>
          <p:nvPr>
            <p:ph idx="1"/>
            <p:custDataLst>
              <p:tags r:id="rId1"/>
            </p:custDataLst>
          </p:nvPr>
        </p:nvPicPr>
        <p:blipFill>
          <a:blip r:embed="rId3">
            <a:extLst>
              <a:ext uri="{28A0092B-C50C-407E-A947-70E740481C1C}">
                <a14:useLocalDpi xmlns:a14="http://schemas.microsoft.com/office/drawing/2010/main" val="0"/>
              </a:ext>
            </a:extLst>
          </a:blip>
          <a:srcRect/>
          <a:stretch/>
        </p:blipFill>
        <p:spPr>
          <a:xfrm>
            <a:off x="359532" y="1417638"/>
            <a:ext cx="8424936" cy="5040560"/>
          </a:xfrm>
        </p:spPr>
      </p:pic>
    </p:spTree>
    <p:extLst>
      <p:ext uri="{BB962C8B-B14F-4D97-AF65-F5344CB8AC3E}">
        <p14:creationId xmlns:p14="http://schemas.microsoft.com/office/powerpoint/2010/main" val="7653305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經濟數據預報</a:t>
            </a:r>
          </a:p>
        </p:txBody>
      </p:sp>
      <p:pic>
        <p:nvPicPr>
          <p:cNvPr id="9" name="內容版面配置區 8">
            <a:extLst>
              <a:ext uri="{FF2B5EF4-FFF2-40B4-BE49-F238E27FC236}">
                <a16:creationId xmlns:a16="http://schemas.microsoft.com/office/drawing/2014/main" id="{D63C6996-346E-9AB6-FBDD-70144197C85F}"/>
              </a:ext>
            </a:extLst>
          </p:cNvPr>
          <p:cNvPicPr>
            <a:picLocks noGrp="1" noChangeAspect="1"/>
          </p:cNvPicPr>
          <p:nvPr>
            <p:ph idx="1"/>
          </p:nvPr>
        </p:nvPicPr>
        <p:blipFill>
          <a:blip r:embed="rId2"/>
          <a:stretch>
            <a:fillRect/>
          </a:stretch>
        </p:blipFill>
        <p:spPr>
          <a:xfrm>
            <a:off x="1049434" y="1417638"/>
            <a:ext cx="7266982" cy="4856796"/>
          </a:xfrm>
          <a:prstGeom prst="rect">
            <a:avLst/>
          </a:prstGeom>
        </p:spPr>
      </p:pic>
    </p:spTree>
    <p:extLst>
      <p:ext uri="{BB962C8B-B14F-4D97-AF65-F5344CB8AC3E}">
        <p14:creationId xmlns:p14="http://schemas.microsoft.com/office/powerpoint/2010/main" val="41230555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市場展望</a:t>
            </a:r>
          </a:p>
        </p:txBody>
      </p:sp>
      <p:sp>
        <p:nvSpPr>
          <p:cNvPr id="3" name="內容版面配置區 2"/>
          <p:cNvSpPr>
            <a:spLocks noGrp="1"/>
          </p:cNvSpPr>
          <p:nvPr>
            <p:ph idx="1"/>
          </p:nvPr>
        </p:nvSpPr>
        <p:spPr>
          <a:xfrm>
            <a:off x="457200" y="1268760"/>
            <a:ext cx="8229600" cy="5472608"/>
          </a:xfrm>
        </p:spPr>
        <p:txBody>
          <a:bodyPr>
            <a:normAutofit fontScale="77500" lnSpcReduction="20000"/>
          </a:bodyPr>
          <a:lstStyle/>
          <a:p>
            <a:pPr>
              <a:lnSpc>
                <a:spcPct val="170000"/>
              </a:lnSpc>
            </a:pPr>
            <a:r>
              <a:rPr lang="zh-TW" altLang="en-US" dirty="0">
                <a:latin typeface="標楷體" panose="03000509000000000000" pitchFamily="65" charset="-120"/>
                <a:ea typeface="標楷體" panose="03000509000000000000" pitchFamily="65" charset="-120"/>
              </a:rPr>
              <a:t>從利率走勢看，美債雖有回跌空間，但市場仍受通膨、財政赤字及長債供給因素影響，短線趨勢偏向高檔震盪</a:t>
            </a:r>
            <a:endParaRPr lang="en-US" altLang="zh-TW" dirty="0">
              <a:latin typeface="標楷體" panose="03000509000000000000" pitchFamily="65" charset="-120"/>
              <a:ea typeface="標楷體" panose="03000509000000000000" pitchFamily="65" charset="-120"/>
            </a:endParaRPr>
          </a:p>
          <a:p>
            <a:pPr>
              <a:lnSpc>
                <a:spcPct val="170000"/>
              </a:lnSpc>
            </a:pPr>
            <a:r>
              <a:rPr lang="zh-TW" altLang="en-US" dirty="0">
                <a:latin typeface="標楷體" panose="03000509000000000000" pitchFamily="65" charset="-120"/>
                <a:ea typeface="標楷體" panose="03000509000000000000" pitchFamily="65" charset="-120"/>
              </a:rPr>
              <a:t>本週關注經濟數據重點為，美國將公布消費者物價指數估值</a:t>
            </a:r>
            <a:r>
              <a:rPr lang="en-US" altLang="zh-TW" dirty="0">
                <a:latin typeface="標楷體" panose="03000509000000000000" pitchFamily="65" charset="-120"/>
                <a:ea typeface="標楷體" panose="03000509000000000000" pitchFamily="65" charset="-120"/>
              </a:rPr>
              <a:t>0.1%</a:t>
            </a:r>
            <a:r>
              <a:rPr lang="zh-TW" altLang="en-US" dirty="0">
                <a:latin typeface="標楷體" panose="03000509000000000000" pitchFamily="65" charset="-120"/>
                <a:ea typeface="標楷體" panose="03000509000000000000" pitchFamily="65" charset="-120"/>
              </a:rPr>
              <a:t>前值為</a:t>
            </a:r>
            <a:r>
              <a:rPr lang="en-US" altLang="zh-TW" dirty="0">
                <a:latin typeface="標楷體" panose="03000509000000000000" pitchFamily="65" charset="-120"/>
                <a:ea typeface="標楷體" panose="03000509000000000000" pitchFamily="65" charset="-120"/>
              </a:rPr>
              <a:t>-0.4%</a:t>
            </a:r>
            <a:r>
              <a:rPr lang="zh-TW" altLang="en-US" dirty="0">
                <a:latin typeface="標楷體" panose="03000509000000000000" pitchFamily="65" charset="-120"/>
                <a:ea typeface="標楷體" panose="03000509000000000000" pitchFamily="65" charset="-120"/>
              </a:rPr>
              <a:t>；美國密西根大學消費者信心指數估值為</a:t>
            </a:r>
            <a:r>
              <a:rPr lang="en-US" altLang="zh-TW" dirty="0">
                <a:latin typeface="標楷體" panose="03000509000000000000" pitchFamily="65" charset="-120"/>
                <a:ea typeface="標楷體" panose="03000509000000000000" pitchFamily="65" charset="-120"/>
              </a:rPr>
              <a:t>54.7%</a:t>
            </a:r>
            <a:r>
              <a:rPr lang="zh-TW" altLang="en-US" dirty="0">
                <a:latin typeface="標楷體" panose="03000509000000000000" pitchFamily="65" charset="-120"/>
                <a:ea typeface="標楷體" panose="03000509000000000000" pitchFamily="65" charset="-120"/>
              </a:rPr>
              <a:t>前值為</a:t>
            </a:r>
            <a:r>
              <a:rPr lang="en-US" altLang="zh-TW" dirty="0">
                <a:latin typeface="標楷體" panose="03000509000000000000" pitchFamily="65" charset="-120"/>
                <a:ea typeface="標楷體" panose="03000509000000000000" pitchFamily="65" charset="-120"/>
              </a:rPr>
              <a:t>55.2%</a:t>
            </a:r>
            <a:r>
              <a:rPr lang="zh-TW" altLang="en-US" dirty="0">
                <a:latin typeface="標楷體" panose="03000509000000000000" pitchFamily="65" charset="-120"/>
                <a:ea typeface="標楷體" panose="03000509000000000000" pitchFamily="65" charset="-120"/>
              </a:rPr>
              <a:t>。</a:t>
            </a:r>
            <a:endParaRPr lang="en-US" altLang="zh-TW" dirty="0">
              <a:latin typeface="標楷體" panose="03000509000000000000" pitchFamily="65" charset="-120"/>
              <a:ea typeface="標楷體" panose="03000509000000000000" pitchFamily="65" charset="-120"/>
            </a:endParaRPr>
          </a:p>
          <a:p>
            <a:pPr>
              <a:lnSpc>
                <a:spcPct val="170000"/>
              </a:lnSpc>
            </a:pPr>
            <a:r>
              <a:rPr lang="zh-TW" altLang="en-US" dirty="0">
                <a:latin typeface="標楷體" panose="03000509000000000000" pitchFamily="65" charset="-120"/>
                <a:ea typeface="標楷體" panose="03000509000000000000" pitchFamily="65" charset="-120"/>
              </a:rPr>
              <a:t>操作方面，持續關注</a:t>
            </a:r>
            <a:r>
              <a:rPr lang="zh-TW" altLang="en-US">
                <a:latin typeface="標楷體" panose="03000509000000000000" pitchFamily="65" charset="-120"/>
                <a:ea typeface="標楷體" panose="03000509000000000000" pitchFamily="65" charset="-120"/>
              </a:rPr>
              <a:t>中東情勢牽動油價</a:t>
            </a:r>
            <a:r>
              <a:rPr lang="zh-TW" altLang="en-US" dirty="0">
                <a:latin typeface="標楷體" panose="03000509000000000000" pitchFamily="65" charset="-120"/>
                <a:ea typeface="標楷體" panose="03000509000000000000" pitchFamily="65" charset="-120"/>
              </a:rPr>
              <a:t>走勢</a:t>
            </a:r>
            <a:r>
              <a:rPr lang="zh-TW" altLang="en-US">
                <a:latin typeface="標楷體" panose="03000509000000000000" pitchFamily="65" charset="-120"/>
                <a:ea typeface="標楷體" panose="03000509000000000000" pitchFamily="65" charset="-120"/>
              </a:rPr>
              <a:t>，以及美國財政部長貝森特近期透過調整季度發債指引與干預匯市等動作，</a:t>
            </a:r>
            <a:r>
              <a:rPr lang="zh-TW" altLang="en-US" dirty="0">
                <a:latin typeface="標楷體" panose="03000509000000000000" pitchFamily="65" charset="-120"/>
                <a:ea typeface="標楷體" panose="03000509000000000000" pitchFamily="65" charset="-120"/>
              </a:rPr>
              <a:t>操作上宜先觀望。台債市場，目前公債殖利率料將呈現偏空高檔震盪格局，操作暫以觀望為主。</a:t>
            </a:r>
          </a:p>
          <a:p>
            <a:pPr marL="0" indent="0">
              <a:lnSpc>
                <a:spcPct val="170000"/>
              </a:lnSpc>
              <a:buNone/>
            </a:pPr>
            <a:endParaRPr lang="zh-TW" altLang="en-US"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5483010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市場回顧</a:t>
            </a:r>
          </a:p>
        </p:txBody>
      </p:sp>
      <p:sp>
        <p:nvSpPr>
          <p:cNvPr id="3" name="內容版面配置區 2"/>
          <p:cNvSpPr>
            <a:spLocks noGrp="1"/>
          </p:cNvSpPr>
          <p:nvPr>
            <p:ph idx="1"/>
          </p:nvPr>
        </p:nvSpPr>
        <p:spPr>
          <a:xfrm>
            <a:off x="539552" y="1514202"/>
            <a:ext cx="8229600" cy="5155158"/>
          </a:xfrm>
        </p:spPr>
        <p:txBody>
          <a:bodyPr>
            <a:normAutofit fontScale="77500" lnSpcReduction="20000"/>
          </a:bodyPr>
          <a:lstStyle/>
          <a:p>
            <a:pPr>
              <a:lnSpc>
                <a:spcPct val="160000"/>
              </a:lnSpc>
            </a:pPr>
            <a:r>
              <a:rPr lang="zh-TW" altLang="en-US" sz="3100" dirty="0">
                <a:latin typeface="標楷體" panose="03000509000000000000" pitchFamily="65" charset="-120"/>
                <a:ea typeface="標楷體" panose="03000509000000000000" pitchFamily="65" charset="-120"/>
              </a:rPr>
              <a:t>最近二週，美國</a:t>
            </a:r>
            <a:r>
              <a:rPr lang="en-US" altLang="zh-TW" sz="3100" dirty="0">
                <a:latin typeface="標楷體" panose="03000509000000000000" pitchFamily="65" charset="-120"/>
                <a:ea typeface="標楷體" panose="03000509000000000000" pitchFamily="65" charset="-120"/>
              </a:rPr>
              <a:t>FOMC</a:t>
            </a:r>
            <a:r>
              <a:rPr lang="zh-TW" altLang="en-US" sz="3100" dirty="0">
                <a:latin typeface="標楷體" panose="03000509000000000000" pitchFamily="65" charset="-120"/>
                <a:ea typeface="標楷體" panose="03000509000000000000" pitchFamily="65" charset="-120"/>
              </a:rPr>
              <a:t>會議維持政策利率在</a:t>
            </a:r>
            <a:r>
              <a:rPr lang="en-US" altLang="zh-TW" sz="3100" dirty="0">
                <a:latin typeface="標楷體" panose="03000509000000000000" pitchFamily="65" charset="-120"/>
                <a:ea typeface="標楷體" panose="03000509000000000000" pitchFamily="65" charset="-120"/>
              </a:rPr>
              <a:t>3.50%</a:t>
            </a:r>
            <a:r>
              <a:rPr lang="zh-TW" altLang="en-US" sz="3100" dirty="0">
                <a:latin typeface="標楷體" panose="03000509000000000000" pitchFamily="65" charset="-120"/>
                <a:ea typeface="標楷體" panose="03000509000000000000" pitchFamily="65" charset="-120"/>
              </a:rPr>
              <a:t>至</a:t>
            </a:r>
            <a:r>
              <a:rPr lang="en-US" altLang="zh-TW" sz="3100" dirty="0">
                <a:latin typeface="標楷體" panose="03000509000000000000" pitchFamily="65" charset="-120"/>
                <a:ea typeface="標楷體" panose="03000509000000000000" pitchFamily="65" charset="-120"/>
              </a:rPr>
              <a:t>3.75%</a:t>
            </a:r>
            <a:r>
              <a:rPr lang="zh-TW" altLang="en-US" sz="3100" dirty="0">
                <a:latin typeface="標楷體" panose="03000509000000000000" pitchFamily="65" charset="-120"/>
                <a:ea typeface="標楷體" panose="03000509000000000000" pitchFamily="65" charset="-120"/>
              </a:rPr>
              <a:t>，其中有</a:t>
            </a:r>
            <a:r>
              <a:rPr lang="en-US" altLang="zh-TW" sz="3100" dirty="0">
                <a:latin typeface="標楷體" panose="03000509000000000000" pitchFamily="65" charset="-120"/>
                <a:ea typeface="標楷體" panose="03000509000000000000" pitchFamily="65" charset="-120"/>
              </a:rPr>
              <a:t>3</a:t>
            </a:r>
            <a:r>
              <a:rPr lang="zh-TW" altLang="en-US" sz="3100" dirty="0">
                <a:latin typeface="標楷體" panose="03000509000000000000" pitchFamily="65" charset="-120"/>
                <a:ea typeface="標楷體" panose="03000509000000000000" pitchFamily="65" charset="-120"/>
              </a:rPr>
              <a:t>位委員支持升息</a:t>
            </a:r>
            <a:r>
              <a:rPr lang="en-US" altLang="zh-TW" sz="3100" dirty="0">
                <a:latin typeface="標楷體" panose="03000509000000000000" pitchFamily="65" charset="-120"/>
                <a:ea typeface="標楷體" panose="03000509000000000000" pitchFamily="65" charset="-120"/>
              </a:rPr>
              <a:t>1</a:t>
            </a:r>
            <a:r>
              <a:rPr lang="zh-TW" altLang="en-US" sz="3100" dirty="0">
                <a:latin typeface="標楷體" panose="03000509000000000000" pitchFamily="65" charset="-120"/>
                <a:ea typeface="標楷體" panose="03000509000000000000" pitchFamily="65" charset="-120"/>
              </a:rPr>
              <a:t>碼。美國</a:t>
            </a:r>
            <a:r>
              <a:rPr lang="en-US" altLang="zh-TW" sz="3100" dirty="0">
                <a:latin typeface="標楷體" panose="03000509000000000000" pitchFamily="65" charset="-120"/>
                <a:ea typeface="標楷體" panose="03000509000000000000" pitchFamily="65" charset="-120"/>
              </a:rPr>
              <a:t>7</a:t>
            </a:r>
            <a:r>
              <a:rPr lang="zh-TW" altLang="en-US" sz="3100" dirty="0">
                <a:latin typeface="標楷體" panose="03000509000000000000" pitchFamily="65" charset="-120"/>
                <a:ea typeface="標楷體" panose="03000509000000000000" pitchFamily="65" charset="-120"/>
              </a:rPr>
              <a:t>月份非農就業與</a:t>
            </a:r>
            <a:r>
              <a:rPr lang="en-US" altLang="zh-TW" sz="3100" dirty="0">
                <a:latin typeface="標楷體" panose="03000509000000000000" pitchFamily="65" charset="-120"/>
                <a:ea typeface="標楷體" panose="03000509000000000000" pitchFamily="65" charset="-120"/>
              </a:rPr>
              <a:t>ADP</a:t>
            </a:r>
            <a:r>
              <a:rPr lang="zh-TW" altLang="en-US" sz="3100" dirty="0">
                <a:latin typeface="標楷體" panose="03000509000000000000" pitchFamily="65" charset="-120"/>
                <a:ea typeface="標楷體" panose="03000509000000000000" pitchFamily="65" charset="-120"/>
              </a:rPr>
              <a:t>數據顯示勞動市場顯著放緩，經濟降溫預期短線有利於壓抑美債殖利率過度飆升，上週五美債</a:t>
            </a:r>
            <a:r>
              <a:rPr lang="en-US" altLang="zh-TW" sz="3100" dirty="0">
                <a:latin typeface="標楷體" panose="03000509000000000000" pitchFamily="65" charset="-120"/>
                <a:ea typeface="標楷體" panose="03000509000000000000" pitchFamily="65" charset="-120"/>
              </a:rPr>
              <a:t>10</a:t>
            </a:r>
            <a:r>
              <a:rPr lang="zh-TW" altLang="en-US" sz="3100" dirty="0">
                <a:latin typeface="標楷體" panose="03000509000000000000" pitchFamily="65" charset="-120"/>
                <a:ea typeface="標楷體" panose="03000509000000000000" pitchFamily="65" charset="-120"/>
              </a:rPr>
              <a:t>年券收在</a:t>
            </a:r>
            <a:r>
              <a:rPr lang="en-US" altLang="zh-TW" sz="3100" dirty="0">
                <a:latin typeface="標楷體" panose="03000509000000000000" pitchFamily="65" charset="-120"/>
                <a:ea typeface="標楷體" panose="03000509000000000000" pitchFamily="65" charset="-120"/>
              </a:rPr>
              <a:t>4.658%</a:t>
            </a:r>
            <a:r>
              <a:rPr lang="zh-TW" altLang="en-US" sz="3100" dirty="0">
                <a:latin typeface="標楷體" panose="03000509000000000000" pitchFamily="65" charset="-120"/>
                <a:ea typeface="標楷體" panose="03000509000000000000" pitchFamily="65" charset="-120"/>
              </a:rPr>
              <a:t>。</a:t>
            </a:r>
          </a:p>
          <a:p>
            <a:pPr>
              <a:lnSpc>
                <a:spcPct val="160000"/>
              </a:lnSpc>
            </a:pPr>
            <a:r>
              <a:rPr lang="zh-TW" altLang="en-US" sz="3100" dirty="0">
                <a:latin typeface="標楷體" panose="03000509000000000000" pitchFamily="65" charset="-120"/>
                <a:ea typeface="標楷體" panose="03000509000000000000" pitchFamily="65" charset="-120"/>
              </a:rPr>
              <a:t>台債市場，上週台債市場殖利率因</a:t>
            </a:r>
            <a:r>
              <a:rPr lang="en-US" altLang="zh-TW" sz="3100" dirty="0">
                <a:latin typeface="標楷體" panose="03000509000000000000" pitchFamily="65" charset="-120"/>
                <a:ea typeface="標楷體" panose="03000509000000000000" pitchFamily="65" charset="-120"/>
              </a:rPr>
              <a:t>10</a:t>
            </a:r>
            <a:r>
              <a:rPr lang="zh-TW" altLang="en-US" sz="3100" dirty="0">
                <a:latin typeface="標楷體" panose="03000509000000000000" pitchFamily="65" charset="-120"/>
                <a:ea typeface="標楷體" panose="03000509000000000000" pitchFamily="65" charset="-120"/>
              </a:rPr>
              <a:t>年</a:t>
            </a:r>
            <a:r>
              <a:rPr lang="en-US" altLang="zh-TW" sz="3100" dirty="0">
                <a:latin typeface="標楷體" panose="03000509000000000000" pitchFamily="65" charset="-120"/>
                <a:ea typeface="標楷體" panose="03000509000000000000" pitchFamily="65" charset="-120"/>
              </a:rPr>
              <a:t>R</a:t>
            </a:r>
            <a:r>
              <a:rPr lang="zh-TW" altLang="en-US" sz="3100" dirty="0">
                <a:latin typeface="標楷體" panose="03000509000000000000" pitchFamily="65" charset="-120"/>
                <a:ea typeface="標楷體" panose="03000509000000000000" pitchFamily="65" charset="-120"/>
              </a:rPr>
              <a:t>券一度成交</a:t>
            </a:r>
            <a:r>
              <a:rPr lang="en-US" altLang="zh-TW" sz="3100" dirty="0">
                <a:latin typeface="標楷體" panose="03000509000000000000" pitchFamily="65" charset="-120"/>
                <a:ea typeface="標楷體" panose="03000509000000000000" pitchFamily="65" charset="-120"/>
              </a:rPr>
              <a:t>2.0%</a:t>
            </a:r>
            <a:r>
              <a:rPr lang="zh-TW" altLang="en-US" sz="3100" dirty="0">
                <a:latin typeface="標楷體" panose="03000509000000000000" pitchFamily="65" charset="-120"/>
                <a:ea typeface="標楷體" panose="03000509000000000000" pitchFamily="65" charset="-120"/>
              </a:rPr>
              <a:t>，讓周五標債前市場氣氛保守擔心</a:t>
            </a:r>
            <a:r>
              <a:rPr lang="en-US" altLang="zh-TW" sz="3100" dirty="0">
                <a:latin typeface="標楷體" panose="03000509000000000000" pitchFamily="65" charset="-120"/>
                <a:ea typeface="標楷體" panose="03000509000000000000" pitchFamily="65" charset="-120"/>
              </a:rPr>
              <a:t>10</a:t>
            </a:r>
            <a:r>
              <a:rPr lang="zh-TW" altLang="en-US" sz="3100" dirty="0">
                <a:latin typeface="標楷體" panose="03000509000000000000" pitchFamily="65" charset="-120"/>
                <a:ea typeface="標楷體" panose="03000509000000000000" pitchFamily="65" charset="-120"/>
              </a:rPr>
              <a:t>年券將標在</a:t>
            </a:r>
            <a:r>
              <a:rPr lang="en-US" altLang="zh-TW" sz="3100" dirty="0">
                <a:latin typeface="標楷體" panose="03000509000000000000" pitchFamily="65" charset="-120"/>
                <a:ea typeface="標楷體" panose="03000509000000000000" pitchFamily="65" charset="-120"/>
              </a:rPr>
              <a:t>2%</a:t>
            </a:r>
            <a:r>
              <a:rPr lang="zh-TW" altLang="en-US" sz="3100" dirty="0">
                <a:latin typeface="標楷體" panose="03000509000000000000" pitchFamily="65" charset="-120"/>
                <a:ea typeface="標楷體" panose="03000509000000000000" pitchFamily="65" charset="-120"/>
              </a:rPr>
              <a:t>以上，但標售結果為</a:t>
            </a:r>
            <a:r>
              <a:rPr lang="en-US" altLang="zh-TW" sz="3100" dirty="0">
                <a:latin typeface="標楷體" panose="03000509000000000000" pitchFamily="65" charset="-120"/>
                <a:ea typeface="標楷體" panose="03000509000000000000" pitchFamily="65" charset="-120"/>
              </a:rPr>
              <a:t>1.969%</a:t>
            </a:r>
            <a:r>
              <a:rPr lang="zh-TW" altLang="en-US" sz="3100" dirty="0">
                <a:latin typeface="標楷體" panose="03000509000000000000" pitchFamily="65" charset="-120"/>
                <a:ea typeface="標楷體" panose="03000509000000000000" pitchFamily="65" charset="-120"/>
              </a:rPr>
              <a:t>且足額發行，抑制利率上揚。上週五台債</a:t>
            </a:r>
            <a:r>
              <a:rPr lang="en-US" altLang="zh-TW" sz="3100" dirty="0">
                <a:latin typeface="標楷體" panose="03000509000000000000" pitchFamily="65" charset="-120"/>
                <a:ea typeface="標楷體" panose="03000509000000000000" pitchFamily="65" charset="-120"/>
              </a:rPr>
              <a:t>10</a:t>
            </a:r>
            <a:r>
              <a:rPr lang="zh-TW" altLang="en-US" sz="3100" dirty="0">
                <a:latin typeface="標楷體" panose="03000509000000000000" pitchFamily="65" charset="-120"/>
                <a:ea typeface="標楷體" panose="03000509000000000000" pitchFamily="65" charset="-120"/>
              </a:rPr>
              <a:t>年券收在</a:t>
            </a:r>
            <a:r>
              <a:rPr lang="en-US" altLang="zh-TW" sz="3100" dirty="0">
                <a:latin typeface="標楷體" panose="03000509000000000000" pitchFamily="65" charset="-120"/>
                <a:ea typeface="標楷體" panose="03000509000000000000" pitchFamily="65" charset="-120"/>
              </a:rPr>
              <a:t>1.969%</a:t>
            </a:r>
            <a:r>
              <a:rPr lang="zh-TW" altLang="en-US" sz="3100" dirty="0">
                <a:latin typeface="標楷體" panose="03000509000000000000" pitchFamily="65" charset="-120"/>
                <a:ea typeface="標楷體" panose="03000509000000000000" pitchFamily="65" charset="-120"/>
              </a:rPr>
              <a:t>。</a:t>
            </a:r>
          </a:p>
          <a:p>
            <a:pPr>
              <a:lnSpc>
                <a:spcPct val="160000"/>
              </a:lnSpc>
            </a:pPr>
            <a:endParaRPr lang="zh-TW" altLang="en-US"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3467485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歐債十年期利率走勢圖</a:t>
            </a:r>
          </a:p>
        </p:txBody>
      </p:sp>
      <p:sp>
        <p:nvSpPr>
          <p:cNvPr id="3" name="內容版面配置區 2"/>
          <p:cNvSpPr>
            <a:spLocks noGrp="1"/>
          </p:cNvSpPr>
          <p:nvPr>
            <p:ph idx="1"/>
          </p:nvPr>
        </p:nvSpPr>
        <p:spPr/>
        <p:txBody>
          <a:bodyPr/>
          <a:lstStyle/>
          <a:p>
            <a:endParaRPr lang="zh-TW" altLang="en-US" dirty="0"/>
          </a:p>
        </p:txBody>
      </p:sp>
      <p:pic>
        <p:nvPicPr>
          <p:cNvPr id="6" name="G 12">
            <a:extLst>
              <a:ext uri="{FF2B5EF4-FFF2-40B4-BE49-F238E27FC236}">
                <a16:creationId xmlns:a16="http://schemas.microsoft.com/office/drawing/2014/main" id="{9CCE301D-0376-92FB-32D6-9AC1A52CB346}"/>
              </a:ext>
            </a:extLst>
          </p:cNvPr>
          <p:cNvPicPr>
            <a:picLocks/>
          </p:cNvPicPr>
          <p:nvPr>
            <p:custDataLst>
              <p:tags r:id="rId1"/>
            </p:custDataLst>
          </p:nvPr>
        </p:nvPicPr>
        <p:blipFill>
          <a:blip r:embed="rId3">
            <a:extLst>
              <a:ext uri="{28A0092B-C50C-407E-A947-70E740481C1C}">
                <a14:useLocalDpi xmlns:a14="http://schemas.microsoft.com/office/drawing/2010/main" val="0"/>
              </a:ext>
            </a:extLst>
          </a:blip>
          <a:srcRect/>
          <a:stretch/>
        </p:blipFill>
        <p:spPr>
          <a:xfrm>
            <a:off x="354360" y="1538340"/>
            <a:ext cx="8435280" cy="4564765"/>
          </a:xfrm>
          <a:prstGeom prst="rect">
            <a:avLst/>
          </a:prstGeom>
        </p:spPr>
      </p:pic>
    </p:spTree>
    <p:extLst>
      <p:ext uri="{BB962C8B-B14F-4D97-AF65-F5344CB8AC3E}">
        <p14:creationId xmlns:p14="http://schemas.microsoft.com/office/powerpoint/2010/main" val="11327779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美債十年期利率走勢圖</a:t>
            </a:r>
          </a:p>
        </p:txBody>
      </p:sp>
      <p:sp>
        <p:nvSpPr>
          <p:cNvPr id="3" name="內容版面配置區 2"/>
          <p:cNvSpPr>
            <a:spLocks noGrp="1"/>
          </p:cNvSpPr>
          <p:nvPr>
            <p:ph idx="1"/>
          </p:nvPr>
        </p:nvSpPr>
        <p:spPr/>
        <p:txBody>
          <a:bodyPr/>
          <a:lstStyle/>
          <a:p>
            <a:endParaRPr lang="zh-TW" altLang="en-US"/>
          </a:p>
        </p:txBody>
      </p:sp>
      <p:pic>
        <p:nvPicPr>
          <p:cNvPr id="6" name="G 13">
            <a:extLst>
              <a:ext uri="{FF2B5EF4-FFF2-40B4-BE49-F238E27FC236}">
                <a16:creationId xmlns:a16="http://schemas.microsoft.com/office/drawing/2014/main" id="{C0F6E78E-D0C7-B7EA-7228-82361301A117}"/>
              </a:ext>
            </a:extLst>
          </p:cNvPr>
          <p:cNvPicPr>
            <a:picLocks/>
          </p:cNvPicPr>
          <p:nvPr>
            <p:custDataLst>
              <p:tags r:id="rId1"/>
            </p:custDataLst>
          </p:nvPr>
        </p:nvPicPr>
        <p:blipFill>
          <a:blip r:embed="rId3">
            <a:extLst>
              <a:ext uri="{28A0092B-C50C-407E-A947-70E740481C1C}">
                <a14:useLocalDpi xmlns:a14="http://schemas.microsoft.com/office/drawing/2010/main" val="0"/>
              </a:ext>
            </a:extLst>
          </a:blip>
          <a:srcRect/>
          <a:stretch/>
        </p:blipFill>
        <p:spPr>
          <a:xfrm>
            <a:off x="323528" y="1452488"/>
            <a:ext cx="8496944" cy="4747639"/>
          </a:xfrm>
          <a:prstGeom prst="rect">
            <a:avLst/>
          </a:prstGeom>
        </p:spPr>
      </p:pic>
    </p:spTree>
    <p:extLst>
      <p:ext uri="{BB962C8B-B14F-4D97-AF65-F5344CB8AC3E}">
        <p14:creationId xmlns:p14="http://schemas.microsoft.com/office/powerpoint/2010/main" val="40145626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日債十年期利率走勢圖</a:t>
            </a:r>
          </a:p>
        </p:txBody>
      </p:sp>
      <p:sp>
        <p:nvSpPr>
          <p:cNvPr id="3" name="內容版面配置區 2"/>
          <p:cNvSpPr>
            <a:spLocks noGrp="1"/>
          </p:cNvSpPr>
          <p:nvPr>
            <p:ph idx="1"/>
          </p:nvPr>
        </p:nvSpPr>
        <p:spPr/>
        <p:txBody>
          <a:bodyPr/>
          <a:lstStyle/>
          <a:p>
            <a:endParaRPr lang="zh-TW" altLang="en-US"/>
          </a:p>
        </p:txBody>
      </p:sp>
      <p:pic>
        <p:nvPicPr>
          <p:cNvPr id="6" name="G 14">
            <a:extLst>
              <a:ext uri="{FF2B5EF4-FFF2-40B4-BE49-F238E27FC236}">
                <a16:creationId xmlns:a16="http://schemas.microsoft.com/office/drawing/2014/main" id="{060F4D4E-AEF8-51F8-A6DE-49432A0024CB}"/>
              </a:ext>
            </a:extLst>
          </p:cNvPr>
          <p:cNvPicPr>
            <a:picLocks/>
          </p:cNvPicPr>
          <p:nvPr>
            <p:custDataLst>
              <p:tags r:id="rId1"/>
            </p:custDataLst>
          </p:nvPr>
        </p:nvPicPr>
        <p:blipFill>
          <a:blip r:embed="rId3">
            <a:extLst>
              <a:ext uri="{28A0092B-C50C-407E-A947-70E740481C1C}">
                <a14:useLocalDpi xmlns:a14="http://schemas.microsoft.com/office/drawing/2010/main" val="0"/>
              </a:ext>
            </a:extLst>
          </a:blip>
          <a:srcRect/>
          <a:stretch/>
        </p:blipFill>
        <p:spPr>
          <a:xfrm>
            <a:off x="417487" y="1561394"/>
            <a:ext cx="8291264" cy="4564769"/>
          </a:xfrm>
          <a:prstGeom prst="rect">
            <a:avLst/>
          </a:prstGeom>
        </p:spPr>
      </p:pic>
    </p:spTree>
    <p:extLst>
      <p:ext uri="{BB962C8B-B14F-4D97-AF65-F5344CB8AC3E}">
        <p14:creationId xmlns:p14="http://schemas.microsoft.com/office/powerpoint/2010/main" val="22416562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台債十年期利率走勢圖</a:t>
            </a:r>
          </a:p>
        </p:txBody>
      </p:sp>
      <p:sp>
        <p:nvSpPr>
          <p:cNvPr id="3" name="內容版面配置區 2"/>
          <p:cNvSpPr>
            <a:spLocks noGrp="1"/>
          </p:cNvSpPr>
          <p:nvPr>
            <p:ph idx="1"/>
          </p:nvPr>
        </p:nvSpPr>
        <p:spPr/>
        <p:txBody>
          <a:bodyPr/>
          <a:lstStyle/>
          <a:p>
            <a:endParaRPr lang="zh-TW" altLang="en-US"/>
          </a:p>
        </p:txBody>
      </p:sp>
      <p:pic>
        <p:nvPicPr>
          <p:cNvPr id="6" name="G 15">
            <a:extLst>
              <a:ext uri="{FF2B5EF4-FFF2-40B4-BE49-F238E27FC236}">
                <a16:creationId xmlns:a16="http://schemas.microsoft.com/office/drawing/2014/main" id="{8C9E6EFC-CF82-65B4-10A5-1229C8B90DEC}"/>
              </a:ext>
            </a:extLst>
          </p:cNvPr>
          <p:cNvPicPr>
            <a:picLocks/>
          </p:cNvPicPr>
          <p:nvPr>
            <p:custDataLst>
              <p:tags r:id="rId1"/>
            </p:custDataLst>
          </p:nvPr>
        </p:nvPicPr>
        <p:blipFill>
          <a:blip r:embed="rId3">
            <a:extLst>
              <a:ext uri="{28A0092B-C50C-407E-A947-70E740481C1C}">
                <a14:useLocalDpi xmlns:a14="http://schemas.microsoft.com/office/drawing/2010/main" val="0"/>
              </a:ext>
            </a:extLst>
          </a:blip>
          <a:srcRect/>
          <a:stretch/>
        </p:blipFill>
        <p:spPr>
          <a:xfrm>
            <a:off x="457200" y="1508621"/>
            <a:ext cx="8291264" cy="4709120"/>
          </a:xfrm>
          <a:prstGeom prst="rect">
            <a:avLst/>
          </a:prstGeom>
        </p:spPr>
      </p:pic>
    </p:spTree>
    <p:extLst>
      <p:ext uri="{BB962C8B-B14F-4D97-AF65-F5344CB8AC3E}">
        <p14:creationId xmlns:p14="http://schemas.microsoft.com/office/powerpoint/2010/main" val="8774091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主要國家殖利率曲線</a:t>
            </a:r>
          </a:p>
        </p:txBody>
      </p:sp>
      <p:sp>
        <p:nvSpPr>
          <p:cNvPr id="3" name="內容版面配置區 2"/>
          <p:cNvSpPr>
            <a:spLocks noGrp="1"/>
          </p:cNvSpPr>
          <p:nvPr>
            <p:ph idx="1"/>
          </p:nvPr>
        </p:nvSpPr>
        <p:spPr/>
        <p:txBody>
          <a:bodyPr/>
          <a:lstStyle/>
          <a:p>
            <a:endParaRPr lang="zh-TW" altLang="en-US" dirty="0"/>
          </a:p>
        </p:txBody>
      </p:sp>
      <p:pic>
        <p:nvPicPr>
          <p:cNvPr id="6" name="G 16">
            <a:extLst>
              <a:ext uri="{FF2B5EF4-FFF2-40B4-BE49-F238E27FC236}">
                <a16:creationId xmlns:a16="http://schemas.microsoft.com/office/drawing/2014/main" id="{93F02B6A-E318-BBB6-A2B6-D433916EB2CF}"/>
              </a:ext>
            </a:extLst>
          </p:cNvPr>
          <p:cNvPicPr>
            <a:picLocks/>
          </p:cNvPicPr>
          <p:nvPr>
            <p:custDataLst>
              <p:tags r:id="rId1"/>
            </p:custDataLst>
          </p:nvPr>
        </p:nvPicPr>
        <p:blipFill>
          <a:blip r:embed="rId3">
            <a:extLst>
              <a:ext uri="{28A0092B-C50C-407E-A947-70E740481C1C}">
                <a14:useLocalDpi xmlns:a14="http://schemas.microsoft.com/office/drawing/2010/main" val="0"/>
              </a:ext>
            </a:extLst>
          </a:blip>
          <a:srcRect/>
          <a:stretch/>
        </p:blipFill>
        <p:spPr>
          <a:xfrm>
            <a:off x="457200" y="1433112"/>
            <a:ext cx="8229600" cy="4804200"/>
          </a:xfrm>
          <a:prstGeom prst="rect">
            <a:avLst/>
          </a:prstGeom>
        </p:spPr>
      </p:pic>
    </p:spTree>
    <p:extLst>
      <p:ext uri="{BB962C8B-B14F-4D97-AF65-F5344CB8AC3E}">
        <p14:creationId xmlns:p14="http://schemas.microsoft.com/office/powerpoint/2010/main" val="26993446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原物料指數</a:t>
            </a:r>
          </a:p>
        </p:txBody>
      </p:sp>
      <p:sp>
        <p:nvSpPr>
          <p:cNvPr id="3" name="內容版面配置區 2"/>
          <p:cNvSpPr>
            <a:spLocks noGrp="1"/>
          </p:cNvSpPr>
          <p:nvPr>
            <p:ph idx="1"/>
          </p:nvPr>
        </p:nvSpPr>
        <p:spPr/>
        <p:txBody>
          <a:bodyPr/>
          <a:lstStyle/>
          <a:p>
            <a:endParaRPr lang="zh-TW" altLang="en-US"/>
          </a:p>
        </p:txBody>
      </p:sp>
      <p:pic>
        <p:nvPicPr>
          <p:cNvPr id="6" name="G 17">
            <a:extLst>
              <a:ext uri="{FF2B5EF4-FFF2-40B4-BE49-F238E27FC236}">
                <a16:creationId xmlns:a16="http://schemas.microsoft.com/office/drawing/2014/main" id="{068D6637-B4D3-6C2A-11D0-347522E3F75F}"/>
              </a:ext>
            </a:extLst>
          </p:cNvPr>
          <p:cNvPicPr>
            <a:picLocks/>
          </p:cNvPicPr>
          <p:nvPr>
            <p:custDataLst>
              <p:tags r:id="rId1"/>
            </p:custDataLst>
          </p:nvPr>
        </p:nvPicPr>
        <p:blipFill>
          <a:blip r:embed="rId3">
            <a:extLst>
              <a:ext uri="{28A0092B-C50C-407E-A947-70E740481C1C}">
                <a14:useLocalDpi xmlns:a14="http://schemas.microsoft.com/office/drawing/2010/main" val="0"/>
              </a:ext>
            </a:extLst>
          </a:blip>
          <a:srcRect/>
          <a:stretch/>
        </p:blipFill>
        <p:spPr>
          <a:xfrm>
            <a:off x="457200" y="1600200"/>
            <a:ext cx="8229600" cy="4525963"/>
          </a:xfrm>
          <a:prstGeom prst="rect">
            <a:avLst/>
          </a:prstGeom>
        </p:spPr>
      </p:pic>
    </p:spTree>
    <p:extLst>
      <p:ext uri="{BB962C8B-B14F-4D97-AF65-F5344CB8AC3E}">
        <p14:creationId xmlns:p14="http://schemas.microsoft.com/office/powerpoint/2010/main" val="21334355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美國</a:t>
            </a:r>
            <a:r>
              <a:rPr lang="en-US" altLang="zh-TW" dirty="0"/>
              <a:t>GDP</a:t>
            </a:r>
            <a:r>
              <a:rPr lang="zh-TW" altLang="en-US" dirty="0"/>
              <a:t>成長率</a:t>
            </a:r>
          </a:p>
        </p:txBody>
      </p:sp>
      <p:pic>
        <p:nvPicPr>
          <p:cNvPr id="7" name="G 25">
            <a:extLst>
              <a:ext uri="{FF2B5EF4-FFF2-40B4-BE49-F238E27FC236}">
                <a16:creationId xmlns:a16="http://schemas.microsoft.com/office/drawing/2014/main" id="{DC43B3F3-F1C4-CFB9-FDC4-5C4824B9F374}"/>
              </a:ext>
            </a:extLst>
          </p:cNvPr>
          <p:cNvPicPr>
            <a:picLocks noGrp="1"/>
          </p:cNvPicPr>
          <p:nvPr>
            <p:ph idx="1"/>
            <p:custDataLst>
              <p:tags r:id="rId1"/>
            </p:custDataLst>
          </p:nvPr>
        </p:nvPicPr>
        <p:blipFill>
          <a:blip r:embed="rId3">
            <a:extLst>
              <a:ext uri="{28A0092B-C50C-407E-A947-70E740481C1C}">
                <a14:useLocalDpi xmlns:a14="http://schemas.microsoft.com/office/drawing/2010/main" val="0"/>
              </a:ext>
            </a:extLst>
          </a:blip>
          <a:srcRect/>
          <a:stretch/>
        </p:blipFill>
        <p:spPr>
          <a:xfrm>
            <a:off x="457200" y="1556792"/>
            <a:ext cx="8229600" cy="5026570"/>
          </a:xfrm>
        </p:spPr>
      </p:pic>
    </p:spTree>
    <p:extLst>
      <p:ext uri="{BB962C8B-B14F-4D97-AF65-F5344CB8AC3E}">
        <p14:creationId xmlns:p14="http://schemas.microsoft.com/office/powerpoint/2010/main" val="206741471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OWNERSUUID" val="20979866"/>
  <p:tag name="GCHARTNUMBER" val="12"/>
  <p:tag name="RANGENAME" val="&lt;_bbchartsh_QkQxRTdGQzIyMDAxNEExOT&gt;"/>
  <p:tag name="TYPENAME" val="BloombergGChartBMPType"/>
  <p:tag name="FILETIMESTAMP" val="2026/1/26 上午 10:26:29"/>
  <p:tag name="TAGTIMESTAMP" val="2026/1/26 上午 10:26:29"/>
  <p:tag name="CHARTTYPE" val="G"/>
  <p:tag name="WORKBOOKFILENAME" val="C:\Users\Peter.Tsai\Documents\週報\大中票券債券市場展望雙週報20260126.pptx"/>
  <p:tag name="WORKSHEETNAME" val="C:\Users\Peter.Tsai\Documents\週報\大中票券債券市場展望雙週報20260126.pptx"/>
  <p:tag name="HIDEFOOTERTEXT" val="False"/>
</p:tagLst>
</file>

<file path=ppt/tags/tag10.xml><?xml version="1.0" encoding="utf-8"?>
<p:tagLst xmlns:a="http://schemas.openxmlformats.org/drawingml/2006/main" xmlns:r="http://schemas.openxmlformats.org/officeDocument/2006/relationships" xmlns:p="http://schemas.openxmlformats.org/presentationml/2006/main">
  <p:tag name="OWNERSUUID" val="20979866"/>
  <p:tag name="GCHARTNUMBER" val="9"/>
  <p:tag name="RANGENAME" val="&lt;_bbchartsh_RjZFMEU0MUQ5RkRENDMyOU&gt;"/>
  <p:tag name="TYPENAME" val="BloombergGChartBMPType"/>
  <p:tag name="FILETIMESTAMP" val="2026/1/26 上午 10:26:27"/>
  <p:tag name="TAGTIMESTAMP" val="2026/1/26 上午 10:26:27"/>
  <p:tag name="CHARTTYPE" val="ECWB"/>
  <p:tag name="WORKBOOKFILENAME" val="C:\Users\Peter.Tsai\Documents\週報\大中票券債券市場展望雙週報20260126.pptx"/>
  <p:tag name="WORKSHEETNAME" val="C:\Users\Peter.Tsai\Documents\週報\大中票券債券市場展望雙週報20260126.pptx"/>
</p:tagLst>
</file>

<file path=ppt/tags/tag11.xml><?xml version="1.0" encoding="utf-8"?>
<p:tagLst xmlns:a="http://schemas.openxmlformats.org/drawingml/2006/main" xmlns:r="http://schemas.openxmlformats.org/officeDocument/2006/relationships" xmlns:p="http://schemas.openxmlformats.org/presentationml/2006/main">
  <p:tag name="OWNERSUUID" val="20979866"/>
  <p:tag name="GCHARTNUMBER" val="20"/>
  <p:tag name="RANGENAME" val="&lt;_bbchartsh_MTBCMzAxRDYzNDBENEQ5MT&gt;"/>
  <p:tag name="TYPENAME" val="BloombergGChartBMPType"/>
  <p:tag name="FILETIMESTAMP" val="2026/1/26 上午 10:26:35"/>
  <p:tag name="TAGTIMESTAMP" val="2026/1/26 上午 10:26:35"/>
  <p:tag name="CHARTTYPE" val="G"/>
  <p:tag name="WORKBOOKFILENAME" val="C:\Users\Peter.Tsai\Documents\週報\大中票券債券市場展望雙週報20260126.pptx"/>
  <p:tag name="WORKSHEETNAME" val="C:\Users\Peter.Tsai\Documents\週報\大中票券債券市場展望雙週報20260126.pptx"/>
</p:tagLst>
</file>

<file path=ppt/tags/tag12.xml><?xml version="1.0" encoding="utf-8"?>
<p:tagLst xmlns:a="http://schemas.openxmlformats.org/drawingml/2006/main" xmlns:r="http://schemas.openxmlformats.org/officeDocument/2006/relationships" xmlns:p="http://schemas.openxmlformats.org/presentationml/2006/main">
  <p:tag name="OWNERSUUID" val="20979866"/>
  <p:tag name="GCHARTNUMBER" val="24"/>
  <p:tag name="RANGENAME" val="&lt;_bbchartsh_RDhGRUUwNzRFNkE3NDcxM0&gt;"/>
  <p:tag name="TYPENAME" val="BloombergGChartBMPType"/>
  <p:tag name="FILETIMESTAMP" val="2026/1/26 上午 10:26:44"/>
  <p:tag name="TAGTIMESTAMP" val="2026/1/26 上午 10:26:44"/>
  <p:tag name="CHARTTYPE" val="G"/>
  <p:tag name="WORKBOOKFILENAME" val="C:\Users\Peter.Tsai\Documents\週報\大中票券債券市場展望雙週報20260126.pptx"/>
  <p:tag name="WORKSHEETNAME" val="C:\Users\Peter.Tsai\Documents\週報\大中票券債券市場展望雙週報20260126.pptx"/>
</p:tagLst>
</file>

<file path=ppt/tags/tag13.xml><?xml version="1.0" encoding="utf-8"?>
<p:tagLst xmlns:a="http://schemas.openxmlformats.org/drawingml/2006/main" xmlns:r="http://schemas.openxmlformats.org/officeDocument/2006/relationships" xmlns:p="http://schemas.openxmlformats.org/presentationml/2006/main">
  <p:tag name="OWNERSUUID" val="20979866"/>
  <p:tag name="GCHARTNUMBER" val="21"/>
  <p:tag name="RANGENAME" val="&lt;_bbchartsh_RTYyMkFENzYwODY5NDM2ND&gt;"/>
  <p:tag name="TYPENAME" val="BloombergGChartBMPType"/>
  <p:tag name="FILETIMESTAMP" val="2026/1/26 上午 10:26:52"/>
  <p:tag name="TAGTIMESTAMP" val="2026/1/26 上午 10:26:52"/>
  <p:tag name="CHARTTYPE" val="G"/>
  <p:tag name="WORKBOOKFILENAME" val="C:\Users\Peter.Tsai\Documents\週報\大中票券債券市場展望雙週報20260126.pptx"/>
  <p:tag name="WORKSHEETNAME" val="C:\Users\Peter.Tsai\Documents\週報\大中票券債券市場展望雙週報20260126.pptx"/>
</p:tagLst>
</file>

<file path=ppt/tags/tag2.xml><?xml version="1.0" encoding="utf-8"?>
<p:tagLst xmlns:a="http://schemas.openxmlformats.org/drawingml/2006/main" xmlns:r="http://schemas.openxmlformats.org/officeDocument/2006/relationships" xmlns:p="http://schemas.openxmlformats.org/presentationml/2006/main">
  <p:tag name="OWNERSUUID" val="20979866"/>
  <p:tag name="GCHARTNUMBER" val="13"/>
  <p:tag name="RANGENAME" val="&lt;_bbchartsh_QUJBNkQzQTM0NDNCNDA4NT&gt;"/>
  <p:tag name="TYPENAME" val="BloombergGChartBMPType"/>
  <p:tag name="FILETIMESTAMP" val="2026/1/26 上午 10:26:44"/>
  <p:tag name="TAGTIMESTAMP" val="2026/1/26 上午 10:26:44"/>
  <p:tag name="CHARTTYPE" val="G"/>
  <p:tag name="WORKBOOKFILENAME" val="C:\Users\Peter.Tsai\Documents\週報\大中票券債券市場展望雙週報20260126.pptx"/>
  <p:tag name="WORKSHEETNAME" val="C:\Users\Peter.Tsai\Documents\週報\大中票券債券市場展望雙週報20260126.pptx"/>
</p:tagLst>
</file>

<file path=ppt/tags/tag3.xml><?xml version="1.0" encoding="utf-8"?>
<p:tagLst xmlns:a="http://schemas.openxmlformats.org/drawingml/2006/main" xmlns:r="http://schemas.openxmlformats.org/officeDocument/2006/relationships" xmlns:p="http://schemas.openxmlformats.org/presentationml/2006/main">
  <p:tag name="OWNERSUUID" val="20979866"/>
  <p:tag name="GCHARTNUMBER" val="14"/>
  <p:tag name="RANGENAME" val="&lt;_bbchartsh_NkVBMjFBM0RBODJENDEzNE&gt;"/>
  <p:tag name="TYPENAME" val="BloombergGChartBMPType"/>
  <p:tag name="FILETIMESTAMP" val="2026/1/26 上午 10:26:50"/>
  <p:tag name="TAGTIMESTAMP" val="2026/1/26 上午 10:26:50"/>
  <p:tag name="CHARTTYPE" val="G"/>
  <p:tag name="WORKBOOKFILENAME" val="C:\Users\Peter.Tsai\Documents\週報\大中票券債券市場展望雙週報20260126.pptx"/>
  <p:tag name="WORKSHEETNAME" val="C:\Users\Peter.Tsai\Documents\週報\大中票券債券市場展望雙週報20260126.pptx"/>
</p:tagLst>
</file>

<file path=ppt/tags/tag4.xml><?xml version="1.0" encoding="utf-8"?>
<p:tagLst xmlns:a="http://schemas.openxmlformats.org/drawingml/2006/main" xmlns:r="http://schemas.openxmlformats.org/officeDocument/2006/relationships" xmlns:p="http://schemas.openxmlformats.org/presentationml/2006/main">
  <p:tag name="OWNERSUUID" val="20979866"/>
  <p:tag name="GCHARTNUMBER" val="15"/>
  <p:tag name="RANGENAME" val="&lt;_bbchartsh_NzNGREQzNUYxRTc2NENEQU&gt;"/>
  <p:tag name="TYPENAME" val="BloombergGChartBMPType"/>
  <p:tag name="FILETIMESTAMP" val="2026/1/26 上午 10:26:29"/>
  <p:tag name="TAGTIMESTAMP" val="2026/1/26 上午 10:26:29"/>
  <p:tag name="CHARTTYPE" val="G"/>
  <p:tag name="WORKBOOKFILENAME" val="C:\Users\Peter.Tsai\Documents\週報\大中票券債券市場展望雙週報20260126.pptx"/>
  <p:tag name="WORKSHEETNAME" val="C:\Users\Peter.Tsai\Documents\週報\大中票券債券市場展望雙週報20260126.pptx"/>
</p:tagLst>
</file>

<file path=ppt/tags/tag5.xml><?xml version="1.0" encoding="utf-8"?>
<p:tagLst xmlns:a="http://schemas.openxmlformats.org/drawingml/2006/main" xmlns:r="http://schemas.openxmlformats.org/officeDocument/2006/relationships" xmlns:p="http://schemas.openxmlformats.org/presentationml/2006/main">
  <p:tag name="OWNERSUUID" val="20979866"/>
  <p:tag name="GCHARTNUMBER" val="16"/>
  <p:tag name="RANGENAME" val="&lt;_bbchartsh_NDY4Mzc0RUFENEM2NDcyMz&gt;"/>
  <p:tag name="TYPENAME" val="BloombergGChartBMPType"/>
  <p:tag name="FILETIMESTAMP" val="2026/1/26 上午 10:26:41"/>
  <p:tag name="TAGTIMESTAMP" val="2026/1/26 上午 10:26:41"/>
  <p:tag name="CHARTTYPE" val="GC"/>
  <p:tag name="WORKBOOKFILENAME" val="C:\Users\Peter.Tsai\Documents\週報\大中票券債券市場展望雙週報20260126.pptx"/>
  <p:tag name="WORKSHEETNAME" val="C:\Users\Peter.Tsai\Documents\週報\大中票券債券市場展望雙週報20260126.pptx"/>
</p:tagLst>
</file>

<file path=ppt/tags/tag6.xml><?xml version="1.0" encoding="utf-8"?>
<p:tagLst xmlns:a="http://schemas.openxmlformats.org/drawingml/2006/main" xmlns:r="http://schemas.openxmlformats.org/officeDocument/2006/relationships" xmlns:p="http://schemas.openxmlformats.org/presentationml/2006/main">
  <p:tag name="OWNERSUUID" val="20979866"/>
  <p:tag name="GCHARTNUMBER" val="17"/>
  <p:tag name="RANGENAME" val="&lt;_bbchartsh_NzdCOEZDQUVFNEQ0NDdERk&gt;"/>
  <p:tag name="TYPENAME" val="BloombergGChartBMPType"/>
  <p:tag name="FILETIMESTAMP" val="2026/1/26 上午 10:26:49"/>
  <p:tag name="TAGTIMESTAMP" val="2026/1/26 上午 10:26:49"/>
  <p:tag name="CHARTTYPE" val="G"/>
  <p:tag name="WORKBOOKFILENAME" val="C:\Users\Peter.Tsai\Documents\週報\大中票券債券市場展望雙週報20260126.pptx"/>
  <p:tag name="WORKSHEETNAME" val="C:\Users\Peter.Tsai\Documents\週報\大中票券債券市場展望雙週報20260126.pptx"/>
</p:tagLst>
</file>

<file path=ppt/tags/tag7.xml><?xml version="1.0" encoding="utf-8"?>
<p:tagLst xmlns:a="http://schemas.openxmlformats.org/drawingml/2006/main" xmlns:r="http://schemas.openxmlformats.org/officeDocument/2006/relationships" xmlns:p="http://schemas.openxmlformats.org/presentationml/2006/main">
  <p:tag name="OWNERSUUID" val="20979866"/>
  <p:tag name="GCHARTNUMBER" val="25"/>
  <p:tag name="RANGENAME" val="&lt;_bbchartsh_MDc0NjEwRDZGNkUyNDQ0Rk&gt;"/>
  <p:tag name="TYPENAME" val="BloombergGChartBMPType"/>
  <p:tag name="FILETIMESTAMP" val="2026/1/26 上午 10:26:24"/>
  <p:tag name="TAGTIMESTAMP" val="2026/1/26 上午 10:26:24"/>
  <p:tag name="CHARTTYPE" val="G"/>
  <p:tag name="WORKBOOKFILENAME" val="C:\Users\Peter.Tsai\Documents\週報\大中票券債券市場展望雙週報20260126.pptx"/>
  <p:tag name="WORKSHEETNAME" val="C:\Users\Peter.Tsai\Documents\週報\大中票券債券市場展望雙週報20260126.pptx"/>
</p:tagLst>
</file>

<file path=ppt/tags/tag8.xml><?xml version="1.0" encoding="utf-8"?>
<p:tagLst xmlns:a="http://schemas.openxmlformats.org/drawingml/2006/main" xmlns:r="http://schemas.openxmlformats.org/officeDocument/2006/relationships" xmlns:p="http://schemas.openxmlformats.org/presentationml/2006/main">
  <p:tag name="OWNERSUUID" val="20979866"/>
  <p:tag name="GCHARTNUMBER" val="18"/>
  <p:tag name="RANGENAME" val="&lt;_bbchartsh_MzBCNDY1RkQ0RDFCNEFGMk&gt;"/>
  <p:tag name="TYPENAME" val="BloombergGChartBMPType"/>
  <p:tag name="FILETIMESTAMP" val="2026/1/26 上午 10:26:35"/>
  <p:tag name="TAGTIMESTAMP" val="2026/1/26 上午 10:26:35"/>
  <p:tag name="CHARTTYPE" val="G"/>
  <p:tag name="WORKBOOKFILENAME" val="C:\Users\Peter.Tsai\Documents\週報\大中票券債券市場展望雙週報20260126.pptx"/>
  <p:tag name="WORKSHEETNAME" val="C:\Users\Peter.Tsai\Documents\週報\大中票券債券市場展望雙週報20260126.pptx"/>
</p:tagLst>
</file>

<file path=ppt/tags/tag9.xml><?xml version="1.0" encoding="utf-8"?>
<p:tagLst xmlns:a="http://schemas.openxmlformats.org/drawingml/2006/main" xmlns:r="http://schemas.openxmlformats.org/officeDocument/2006/relationships" xmlns:p="http://schemas.openxmlformats.org/presentationml/2006/main">
  <p:tag name="OWNERSUUID" val="20979866"/>
  <p:tag name="GCHARTNUMBER" val="22"/>
  <p:tag name="RANGENAME" val="&lt;_bbchartsh_OUE2MzVGMkNFOUZGNDkzOT&gt;"/>
  <p:tag name="TYPENAME" val="BloombergGChartBMPType"/>
  <p:tag name="FILETIMESTAMP" val="2026/1/26 上午 10:26:44"/>
  <p:tag name="TAGTIMESTAMP" val="2026/1/26 上午 10:26:44"/>
  <p:tag name="CHARTTYPE" val="G"/>
  <p:tag name="WORKBOOKFILENAME" val="C:\Users\Peter.Tsai\Documents\週報\大中票券債券市場展望雙週報20260126.pptx"/>
  <p:tag name="WORKSHEETNAME" val="C:\Users\Peter.Tsai\Documents\週報\大中票券債券市場展望雙週報20260126.pptx"/>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龍騰四海">
  <a:themeElements>
    <a:clrScheme name="龍騰四海">
      <a:dk1>
        <a:sysClr val="windowText" lastClr="000000"/>
      </a:dk1>
      <a:lt1>
        <a:sysClr val="window" lastClr="FFFFFF"/>
      </a:lt1>
      <a:dk2>
        <a:srgbClr val="001B36"/>
      </a:dk2>
      <a:lt2>
        <a:srgbClr val="EDF8FE"/>
      </a:lt2>
      <a:accent1>
        <a:srgbClr val="477AB1"/>
      </a:accent1>
      <a:accent2>
        <a:srgbClr val="51848E"/>
      </a:accent2>
      <a:accent3>
        <a:srgbClr val="7B9B57"/>
      </a:accent3>
      <a:accent4>
        <a:srgbClr val="8B8D8C"/>
      </a:accent4>
      <a:accent5>
        <a:srgbClr val="8B7396"/>
      </a:accent5>
      <a:accent6>
        <a:srgbClr val="E89A53"/>
      </a:accent6>
      <a:hlink>
        <a:srgbClr val="0080FF"/>
      </a:hlink>
      <a:folHlink>
        <a:srgbClr val="FF00FF"/>
      </a:folHlink>
    </a:clrScheme>
    <a:fontScheme name="龍騰四海">
      <a:majorFont>
        <a:latin typeface="Maiandra GD"/>
        <a:ea typeface=""/>
        <a:cs typeface=""/>
        <a:font script="CYRL" typeface="Times New Roman"/>
        <a:font script="GREK" typeface="Times New Roman"/>
        <a:font script="Jpan" typeface="ＭＳ Ｐゴシック"/>
        <a:font script="Hang" typeface="HY중고딕"/>
        <a:font script="Hans" typeface="隶书"/>
        <a:font script="Hant" typeface="微軟正黑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mbria"/>
        <a:ea typeface=""/>
        <a:cs typeface=""/>
        <a:font script="Jpan" typeface="ＭＳ Ｐ明朝"/>
        <a:font script="Hang" typeface="HY견명조"/>
        <a:font script="Hans" typeface="华文楷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龍騰四海">
      <a:fillStyleLst>
        <a:solidFill>
          <a:schemeClr val="phClr">
            <a:tint val="100000"/>
            <a:shade val="100000"/>
            <a:hueMod val="100000"/>
            <a:satMod val="100000"/>
          </a:schemeClr>
        </a:solidFill>
        <a:gradFill rotWithShape="1">
          <a:gsLst>
            <a:gs pos="0">
              <a:schemeClr val="phClr">
                <a:tint val="100000"/>
                <a:shade val="50000"/>
                <a:hueMod val="100000"/>
                <a:satMod val="250000"/>
              </a:schemeClr>
            </a:gs>
            <a:gs pos="75000">
              <a:schemeClr val="phClr">
                <a:tint val="80000"/>
                <a:shade val="100000"/>
                <a:hueMod val="100000"/>
                <a:satMod val="375000"/>
              </a:schemeClr>
            </a:gs>
            <a:gs pos="100000">
              <a:schemeClr val="phClr">
                <a:tint val="50000"/>
                <a:shade val="100000"/>
                <a:hueMod val="100000"/>
                <a:satMod val="500000"/>
              </a:schemeClr>
            </a:gs>
          </a:gsLst>
          <a:lin ang="16200000" scaled="1"/>
        </a:gradFill>
        <a:blipFill>
          <a:blip xmlns:r="http://schemas.openxmlformats.org/officeDocument/2006/relationships" r:embed="rId1">
            <a:duotone>
              <a:schemeClr val="phClr">
                <a:tint val="100000"/>
                <a:shade val="50000"/>
                <a:hueMod val="100000"/>
                <a:satMod val="100000"/>
              </a:schemeClr>
              <a:schemeClr val="phClr">
                <a:tint val="100000"/>
                <a:shade val="75000"/>
                <a:hueMod val="100000"/>
                <a:satMod val="100000"/>
              </a:schemeClr>
            </a:duotone>
          </a:blip>
          <a:tile tx="0" ty="0" sx="50000" sy="50000" flip="none" algn="ctr"/>
        </a:blipFill>
      </a:fillStyleLst>
      <a:lnStyleLst>
        <a:ln w="127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glow>
              <a:schemeClr val="phClr">
                <a:tint val="100000"/>
                <a:shade val="100000"/>
                <a:hueMod val="100000"/>
                <a:satMod val="100000"/>
              </a:schemeClr>
            </a:glow>
          </a:effectLst>
        </a:effectStyle>
        <a:effectStyle>
          <a:effectLst>
            <a:glow>
              <a:schemeClr val="phClr">
                <a:tint val="100000"/>
                <a:shade val="100000"/>
                <a:hueMod val="100000"/>
                <a:satMod val="100000"/>
              </a:schemeClr>
            </a:glow>
          </a:effectLst>
          <a:scene3d>
            <a:camera prst="orthographicFront" fov="0">
              <a:rot lat="0" lon="0" rev="0"/>
            </a:camera>
            <a:lightRig rig="threePt" dir="tl">
              <a:rot lat="0" lon="0" rev="0"/>
            </a:lightRig>
          </a:scene3d>
          <a:sp3d prstMaterial="metal">
            <a:bevelT w="12700" h="12700" prst="relaxedInset"/>
            <a:contourClr>
              <a:schemeClr val="phClr">
                <a:tint val="100000"/>
                <a:shade val="100000"/>
                <a:hueMod val="100000"/>
                <a:satMod val="100000"/>
              </a:schemeClr>
            </a:contourClr>
          </a:sp3d>
        </a:effectStyle>
        <a:effectStyle>
          <a:effectLst>
            <a:glow>
              <a:schemeClr val="phClr">
                <a:tint val="100000"/>
                <a:shade val="100000"/>
                <a:hueMod val="100000"/>
                <a:satMod val="100000"/>
              </a:schemeClr>
            </a:glow>
            <a:outerShdw blurRad="44450" dist="50800" dir="3300000" sx="99000" sy="99000" algn="tl" rotWithShape="0">
              <a:srgbClr val="000000">
                <a:alpha val="55000"/>
              </a:srgbClr>
            </a:outerShdw>
          </a:effectLst>
          <a:scene3d>
            <a:camera prst="orthographicFront">
              <a:rot lat="0" lon="0" rev="0"/>
            </a:camera>
            <a:lightRig rig="contrasting" dir="tl">
              <a:rot lat="0" lon="0" rev="14220000"/>
            </a:lightRig>
          </a:scene3d>
          <a:sp3d prstMaterial="dkEdge">
            <a:bevelT w="63500" h="63500"/>
            <a:bevelB w="0" h="0"/>
            <a:contourClr>
              <a:schemeClr val="phClr">
                <a:tint val="100000"/>
                <a:shade val="100000"/>
                <a:hueMod val="100000"/>
                <a:satMod val="100000"/>
              </a:schemeClr>
            </a:contourClr>
          </a:sp3d>
        </a:effectStyle>
      </a:effectStyleLst>
      <a:bgFillStyleLst>
        <a:solidFill>
          <a:schemeClr val="phClr">
            <a:tint val="100000"/>
            <a:shade val="100000"/>
            <a:hueMod val="100000"/>
            <a:satMod val="100000"/>
          </a:schemeClr>
        </a:solidFill>
        <a:gradFill rotWithShape="1">
          <a:gsLst>
            <a:gs pos="0">
              <a:schemeClr val="bg1">
                <a:tint val="100000"/>
                <a:shade val="100000"/>
                <a:hueMod val="100000"/>
                <a:satMod val="150000"/>
              </a:schemeClr>
            </a:gs>
            <a:gs pos="55000">
              <a:schemeClr val="bg1">
                <a:tint val="100000"/>
                <a:shade val="90000"/>
                <a:hueMod val="100000"/>
                <a:satMod val="375000"/>
              </a:schemeClr>
            </a:gs>
            <a:gs pos="100000">
              <a:schemeClr val="phClr">
                <a:tint val="88000"/>
                <a:shade val="100000"/>
                <a:hueMod val="100000"/>
                <a:satMod val="500000"/>
              </a:schemeClr>
            </a:gs>
          </a:gsLst>
          <a:lin ang="5400000" scaled="1"/>
        </a:gradFill>
        <a:blipFill>
          <a:blip xmlns:r="http://schemas.openxmlformats.org/officeDocument/2006/relationships" r:embed="rId2">
            <a:duotone>
              <a:schemeClr val="phClr">
                <a:shade val="30000"/>
                <a:satMod val="555000"/>
              </a:schemeClr>
              <a:schemeClr val="phClr">
                <a:tint val="96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BBSettings xmlns="http://schemas.bloomberg.com/settings/1.0">
  <Item name="DocumentId_Charts">{EB7E0EF9-FC3A-44C4-B219-9837EC33189C}</Item>
  <Item xmlns="" name="ShapesMap_Charts">{"{EB7E0EF9-FC3A-44C4-B219-9837EC33189C}":{"256":{},"257":{},"258":{},"259":{},"260":{},"261":{},"262":{},"263":{},"264":{},"266":{},"267":{},"268":{},"270":{},"271":{},"272":{},"273":{},"274":{},"275":{}}}</Item>
</BBSettings>
</file>

<file path=customXml/itemProps1.xml><?xml version="1.0" encoding="utf-8"?>
<ds:datastoreItem xmlns:ds="http://schemas.openxmlformats.org/officeDocument/2006/customXml" ds:itemID="{BD76EAD6-C504-46EE-ADDD-4B555C7A54D7}">
  <ds:schemaRefs>
    <ds:schemaRef ds:uri="http://schemas.bloomberg.com/settings/1.0"/>
    <ds:schemaRef ds:uri=""/>
  </ds:schemaRefs>
</ds:datastoreItem>
</file>

<file path=docProps/app.xml><?xml version="1.0" encoding="utf-8"?>
<Properties xmlns="http://schemas.openxmlformats.org/officeDocument/2006/extended-properties" xmlns:vt="http://schemas.openxmlformats.org/officeDocument/2006/docPropsVTypes">
  <Template>Dragon</Template>
  <TotalTime>15242</TotalTime>
  <Words>362</Words>
  <Application>Microsoft Office PowerPoint</Application>
  <PresentationFormat>如螢幕大小 (4:3)</PresentationFormat>
  <Paragraphs>24</Paragraphs>
  <Slides>17</Slides>
  <Notes>1</Notes>
  <HiddenSlides>0</HiddenSlides>
  <MMClips>0</MMClips>
  <ScaleCrop>false</ScaleCrop>
  <HeadingPairs>
    <vt:vector size="6" baseType="variant">
      <vt:variant>
        <vt:lpstr>使用字型</vt:lpstr>
      </vt:variant>
      <vt:variant>
        <vt:i4>6</vt:i4>
      </vt:variant>
      <vt:variant>
        <vt:lpstr>佈景主題</vt:lpstr>
      </vt:variant>
      <vt:variant>
        <vt:i4>1</vt:i4>
      </vt:variant>
      <vt:variant>
        <vt:lpstr>投影片標題</vt:lpstr>
      </vt:variant>
      <vt:variant>
        <vt:i4>17</vt:i4>
      </vt:variant>
    </vt:vector>
  </HeadingPairs>
  <TitlesOfParts>
    <vt:vector size="24" baseType="lpstr">
      <vt:lpstr>標楷體</vt:lpstr>
      <vt:lpstr>Arial</vt:lpstr>
      <vt:lpstr>Calibri</vt:lpstr>
      <vt:lpstr>Cambria</vt:lpstr>
      <vt:lpstr>Maiandra GD</vt:lpstr>
      <vt:lpstr>Wingdings 2</vt:lpstr>
      <vt:lpstr>龍騰四海</vt:lpstr>
      <vt:lpstr>大中票券債券市場展望雙週報</vt:lpstr>
      <vt:lpstr>市場回顧</vt:lpstr>
      <vt:lpstr>歐債十年期利率走勢圖</vt:lpstr>
      <vt:lpstr>美債十年期利率走勢圖</vt:lpstr>
      <vt:lpstr>日債十年期利率走勢圖</vt:lpstr>
      <vt:lpstr>台債十年期利率走勢圖</vt:lpstr>
      <vt:lpstr>主要國家殖利率曲線</vt:lpstr>
      <vt:lpstr>原物料指數</vt:lpstr>
      <vt:lpstr>美國GDP成長率</vt:lpstr>
      <vt:lpstr>密大消費信心</vt:lpstr>
      <vt:lpstr>美國個人消費支出核心平減指數 經季調(年比)</vt:lpstr>
      <vt:lpstr>美國就業情況</vt:lpstr>
      <vt:lpstr>美國非農就業人數</vt:lpstr>
      <vt:lpstr>美國新屋及成屋銷售</vt:lpstr>
      <vt:lpstr>ISM指數</vt:lpstr>
      <vt:lpstr>經濟數據預報</vt:lpstr>
      <vt:lpstr>市場展望</vt:lpstr>
    </vt:vector>
  </TitlesOfParts>
  <Company>大中票券</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大中票券債券市場展望雙週報</dc:title>
  <dc:creator>peter</dc:creator>
  <cp:lastModifiedBy>資本市場部資深襄理 - 林翠華</cp:lastModifiedBy>
  <cp:revision>385</cp:revision>
  <cp:lastPrinted>2026-08-10T06:30:58Z</cp:lastPrinted>
  <dcterms:created xsi:type="dcterms:W3CDTF">2018-04-19T05:44:13Z</dcterms:created>
  <dcterms:modified xsi:type="dcterms:W3CDTF">2026-08-10T07:11:58Z</dcterms:modified>
</cp:coreProperties>
</file>