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1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2"/>
  </p:sldMasterIdLst>
  <p:notesMasterIdLst>
    <p:notesMasterId r:id="rId20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70" r:id="rId11"/>
    <p:sldId id="264" r:id="rId12"/>
    <p:sldId id="271" r:id="rId13"/>
    <p:sldId id="266" r:id="rId14"/>
    <p:sldId id="273" r:id="rId15"/>
    <p:sldId id="272" r:id="rId16"/>
    <p:sldId id="274" r:id="rId17"/>
    <p:sldId id="267" r:id="rId18"/>
    <p:sldId id="268" r:id="rId19"/>
  </p:sldIdLst>
  <p:sldSz cx="9144000" cy="6858000" type="screen4x3"/>
  <p:notesSz cx="6807200" cy="99393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彭博系統" initials="彭博系統" lastIdx="1" clrIdx="0">
    <p:extLst>
      <p:ext uri="{19B8F6BF-5375-455C-9EA6-DF929625EA0E}">
        <p15:presenceInfo xmlns:p15="http://schemas.microsoft.com/office/powerpoint/2012/main" userId="S-1-5-21-119694454-211365990-1116685130-528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2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CAA9CE-B03A-4460-8E10-659D5A385F4A}" type="datetimeFigureOut">
              <a:rPr lang="zh-TW" altLang="en-US" smtClean="0"/>
              <a:t>2026/9/7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7040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27F191-D542-4476-9272-0156A60CE16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57824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27F191-D542-4476-9272-0156A60CE16C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2846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173157"/>
            <a:ext cx="7772400" cy="1470025"/>
          </a:xfrm>
        </p:spPr>
        <p:txBody>
          <a:bodyPr anchor="b"/>
          <a:lstStyle>
            <a:lvl1pPr algn="l">
              <a:defRPr sz="480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687716" y="2643182"/>
            <a:ext cx="6670366" cy="1752600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F9B4-39E0-4E77-B419-5BDFE626C356}" type="datetimeFigureOut">
              <a:rPr lang="zh-TW" altLang="en-US" smtClean="0"/>
              <a:t>2026/9/7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B359F-8DE6-4540-B528-39306D585F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F9B4-39E0-4E77-B419-5BDFE626C356}" type="datetimeFigureOut">
              <a:rPr lang="zh-TW" altLang="en-US" smtClean="0"/>
              <a:t>2026/9/7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B359F-8DE6-4540-B528-39306D585F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143768" y="274639"/>
            <a:ext cx="1543032" cy="5851525"/>
          </a:xfrm>
        </p:spPr>
        <p:txBody>
          <a:bodyPr vert="eaVert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61513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F9B4-39E0-4E77-B419-5BDFE626C356}" type="datetimeFigureOut">
              <a:rPr lang="zh-TW" altLang="en-US" smtClean="0"/>
              <a:t>2026/9/7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B359F-8DE6-4540-B528-39306D585F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F9B4-39E0-4E77-B419-5BDFE626C356}" type="datetimeFigureOut">
              <a:rPr lang="zh-TW" altLang="en-US" smtClean="0"/>
              <a:t>2026/9/7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B359F-8DE6-4540-B528-39306D585F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2924181"/>
            <a:ext cx="7772400" cy="1362075"/>
          </a:xfrm>
        </p:spPr>
        <p:txBody>
          <a:bodyPr anchor="t"/>
          <a:lstStyle>
            <a:lvl1pPr algn="l">
              <a:defRPr sz="4400" b="0" cap="all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85800" y="1428747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F9B4-39E0-4E77-B419-5BDFE626C356}" type="datetimeFigureOut">
              <a:rPr lang="zh-TW" altLang="en-US" smtClean="0"/>
              <a:t>2026/9/7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B359F-8DE6-4540-B528-39306D585F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F9B4-39E0-4E77-B419-5BDFE626C356}" type="datetimeFigureOut">
              <a:rPr lang="zh-TW" altLang="en-US" smtClean="0"/>
              <a:t>2026/9/7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B359F-8DE6-4540-B528-39306D585F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F9B4-39E0-4E77-B419-5BDFE626C356}" type="datetimeFigureOut">
              <a:rPr lang="zh-TW" altLang="en-US" smtClean="0"/>
              <a:t>2026/9/7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B359F-8DE6-4540-B528-39306D585F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F9B4-39E0-4E77-B419-5BDFE626C356}" type="datetimeFigureOut">
              <a:rPr lang="zh-TW" altLang="en-US" smtClean="0"/>
              <a:t>2026/9/7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B359F-8DE6-4540-B528-39306D585F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F9B4-39E0-4E77-B419-5BDFE626C356}" type="datetimeFigureOut">
              <a:rPr lang="zh-TW" altLang="en-US" smtClean="0"/>
              <a:t>2026/9/7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B359F-8DE6-4540-B528-39306D585F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0382" y="1071546"/>
            <a:ext cx="5111750" cy="50497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679083" y="1071546"/>
            <a:ext cx="3008313" cy="34290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F9B4-39E0-4E77-B419-5BDFE626C356}" type="datetimeFigureOut">
              <a:rPr lang="zh-TW" altLang="en-US" smtClean="0"/>
              <a:t>2026/9/7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B359F-8DE6-4540-B528-39306D585F00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5" y="285728"/>
            <a:ext cx="8230993" cy="696626"/>
          </a:xfrm>
        </p:spPr>
        <p:txBody>
          <a:bodyPr anchor="ctr"/>
          <a:lstStyle>
            <a:lvl1pPr algn="ctr">
              <a:defRPr sz="3600" b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001024" y="642918"/>
            <a:ext cx="785818" cy="4572032"/>
          </a:xfrm>
        </p:spPr>
        <p:txBody>
          <a:bodyPr vert="eaVert" anchor="ctr"/>
          <a:lstStyle>
            <a:lvl1pPr algn="l">
              <a:defRPr sz="2400" b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42922" y="541340"/>
            <a:ext cx="6415094" cy="5459428"/>
          </a:xfrm>
          <a:prstGeom prst="roundRect">
            <a:avLst>
              <a:gd name="adj" fmla="val 4800"/>
            </a:avLst>
          </a:prstGeom>
          <a:solidFill>
            <a:schemeClr val="accent1">
              <a:tint val="20000"/>
            </a:schemeClr>
          </a:solidFill>
          <a:ln w="38100">
            <a:gradFill flip="none" rotWithShape="1">
              <a:gsLst>
                <a:gs pos="0">
                  <a:schemeClr val="accent1">
                    <a:alpha val="50000"/>
                  </a:schemeClr>
                </a:gs>
                <a:gs pos="100000">
                  <a:schemeClr val="accent1">
                    <a:tint val="20000"/>
                  </a:schemeClr>
                </a:gs>
              </a:gsLst>
              <a:lin ang="16200000" scaled="1"/>
              <a:tileRect/>
            </a:gradFill>
          </a:ln>
          <a:effectLst>
            <a:outerShdw blurRad="76200" dist="38100" dir="5400000" sx="100500" sy="100500" algn="tl" rotWithShape="0">
              <a:srgbClr val="000000">
                <a:alpha val="50000"/>
              </a:srgb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TW" altLang="en-US"/>
              <a:t>按一下圖示以新增圖片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7072330" y="1000108"/>
            <a:ext cx="914368" cy="4214842"/>
          </a:xfrm>
        </p:spPr>
        <p:txBody>
          <a:bodyPr vert="eaVert" anchor="ctr"/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000"/>
            </a:lvl3pPr>
            <a:lvl4pPr marL="1371600" indent="0" algn="ctr">
              <a:buNone/>
              <a:defRPr sz="900"/>
            </a:lvl4pPr>
            <a:lvl5pPr marL="1828800" indent="0" algn="ct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EF9B4-39E0-4E77-B419-5BDFE626C356}" type="datetimeFigureOut">
              <a:rPr lang="zh-TW" altLang="en-US" smtClean="0"/>
              <a:t>2026/9/7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B359F-8DE6-4540-B528-39306D585F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13">
            <a:duotone>
              <a:schemeClr val="accent1"/>
              <a:srgbClr val="FFFFFF"/>
            </a:duotone>
            <a:lum bright="12000" contrast="40000"/>
          </a:blip>
          <a:stretch>
            <a:fillRect/>
          </a:stretch>
        </p:blipFill>
        <p:spPr>
          <a:xfrm>
            <a:off x="6667809" y="4915143"/>
            <a:ext cx="2476191" cy="1942857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矩形 9"/>
          <p:cNvSpPr/>
          <p:nvPr/>
        </p:nvSpPr>
        <p:spPr>
          <a:xfrm>
            <a:off x="0" y="0"/>
            <a:ext cx="9144000" cy="714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50000"/>
                  <a:hueMod val="100000"/>
                  <a:satMod val="250000"/>
                  <a:alpha val="0"/>
                </a:schemeClr>
              </a:gs>
              <a:gs pos="75000">
                <a:schemeClr val="accent1">
                  <a:tint val="80000"/>
                  <a:shade val="100000"/>
                  <a:hueMod val="100000"/>
                  <a:satMod val="375000"/>
                  <a:alpha val="20000"/>
                </a:schemeClr>
              </a:gs>
              <a:gs pos="100000">
                <a:schemeClr val="accent1">
                  <a:tint val="50000"/>
                  <a:shade val="100000"/>
                  <a:hueMod val="100000"/>
                  <a:satMod val="500000"/>
                </a:schemeClr>
              </a:gs>
            </a:gsLst>
            <a:lin ang="18900000" scaled="1"/>
            <a:tileRect/>
          </a:gradFill>
          <a:ln w="12700" cap="rnd" cmpd="sng" algn="ctr">
            <a:noFill/>
            <a:prstDash val="soli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0" y="40951"/>
            <a:ext cx="4572000" cy="714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50000"/>
                  <a:hueMod val="100000"/>
                  <a:satMod val="250000"/>
                  <a:alpha val="0"/>
                </a:schemeClr>
              </a:gs>
              <a:gs pos="75000">
                <a:schemeClr val="accent1">
                  <a:tint val="80000"/>
                  <a:shade val="100000"/>
                  <a:hueMod val="100000"/>
                  <a:satMod val="375000"/>
                  <a:alpha val="5000"/>
                </a:schemeClr>
              </a:gs>
              <a:gs pos="100000">
                <a:schemeClr val="accent1">
                  <a:tint val="50000"/>
                  <a:shade val="100000"/>
                  <a:hueMod val="100000"/>
                  <a:satMod val="500000"/>
                  <a:alpha val="60000"/>
                </a:schemeClr>
              </a:gs>
            </a:gsLst>
            <a:lin ang="8100000" scaled="1"/>
            <a:tileRect/>
          </a:gradFill>
          <a:ln w="12700" cap="rnd" cmpd="sng" algn="ctr">
            <a:noFill/>
            <a:prstDash val="solid"/>
          </a:ln>
          <a:effectLst>
            <a:glow>
              <a:schemeClr val="accent1">
                <a:tint val="100000"/>
                <a:shade val="100000"/>
                <a:hueMod val="100000"/>
                <a:satMod val="100000"/>
              </a:schemeClr>
            </a:glow>
            <a:softEdge rad="127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14">
            <a:duotone>
              <a:schemeClr val="accent1"/>
              <a:srgbClr val="FFFFFF"/>
            </a:duotone>
            <a:lum bright="35000" contrast="40000"/>
          </a:blip>
          <a:stretch>
            <a:fillRect/>
          </a:stretch>
        </p:blipFill>
        <p:spPr>
          <a:xfrm>
            <a:off x="0" y="6420445"/>
            <a:ext cx="9144000" cy="43755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EEF9B4-39E0-4E77-B419-5BDFE626C356}" type="datetimeFigureOut">
              <a:rPr lang="zh-TW" altLang="en-US" smtClean="0"/>
              <a:t>2026/9/7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BB359F-8DE6-4540-B528-39306D585F00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50000"/>
        <a:buFont typeface="Wingdings 2"/>
        <a:buChar char="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2"/>
        </a:buClr>
        <a:buSzPct val="50000"/>
        <a:buFont typeface="Wingdings 2"/>
        <a:buChar char="³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3"/>
        </a:buClr>
        <a:buSzPct val="60000"/>
        <a:buFont typeface="Wingdings 2"/>
        <a:buChar char="®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5"/>
        </a:buClr>
        <a:buSzPct val="45000"/>
        <a:buFont typeface="Wingdings 2"/>
        <a:buChar char="¯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大中票券債券市場展望雙週報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/>
              <a:t>2026/09/07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133776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密大消費信心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G 18">
            <a:extLst>
              <a:ext uri="{FF2B5EF4-FFF2-40B4-BE49-F238E27FC236}">
                <a16:creationId xmlns:a16="http://schemas.microsoft.com/office/drawing/2014/main" id="{2D3F0E4C-57CE-1767-46BB-94B3C1958E52}"/>
              </a:ext>
            </a:extLst>
          </p:cNvPr>
          <p:cNvPicPr>
            <a:picLocks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200" y="1600200"/>
            <a:ext cx="8229600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2921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dirty="0"/>
              <a:t>美國個人消費支出核心平減指數 經季調</a:t>
            </a:r>
            <a:r>
              <a:rPr lang="en-US" altLang="zh-TW" dirty="0"/>
              <a:t>(</a:t>
            </a:r>
            <a:r>
              <a:rPr lang="zh-TW" altLang="en-US" dirty="0"/>
              <a:t>年比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G 22">
            <a:extLst>
              <a:ext uri="{FF2B5EF4-FFF2-40B4-BE49-F238E27FC236}">
                <a16:creationId xmlns:a16="http://schemas.microsoft.com/office/drawing/2014/main" id="{C54C0120-54E6-BC26-C61A-26E99CC03277}"/>
              </a:ext>
            </a:extLst>
          </p:cNvPr>
          <p:cNvPicPr>
            <a:picLocks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200" y="1600200"/>
            <a:ext cx="8229600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5560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美國就業情況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6" name="G 9">
            <a:extLst>
              <a:ext uri="{FF2B5EF4-FFF2-40B4-BE49-F238E27FC236}">
                <a16:creationId xmlns:a16="http://schemas.microsoft.com/office/drawing/2014/main" id="{5146A114-0674-2CCE-62EA-C54EDF1F7202}"/>
              </a:ext>
            </a:extLst>
          </p:cNvPr>
          <p:cNvPicPr>
            <a:picLocks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1600200"/>
            <a:ext cx="8435280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0590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美國非農就業人數</a:t>
            </a:r>
          </a:p>
        </p:txBody>
      </p:sp>
      <p:pic>
        <p:nvPicPr>
          <p:cNvPr id="7" name="G 20">
            <a:extLst>
              <a:ext uri="{FF2B5EF4-FFF2-40B4-BE49-F238E27FC236}">
                <a16:creationId xmlns:a16="http://schemas.microsoft.com/office/drawing/2014/main" id="{8ECD2D12-07AD-C429-EC73-421A00998E16}"/>
              </a:ext>
            </a:extLst>
          </p:cNvPr>
          <p:cNvPicPr>
            <a:picLocks noGrp="1"/>
          </p:cNvPicPr>
          <p:nvPr>
            <p:ph idx="1"/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3568" y="1430570"/>
            <a:ext cx="8003232" cy="4729976"/>
          </a:xfrm>
        </p:spPr>
      </p:pic>
    </p:spTree>
    <p:extLst>
      <p:ext uri="{BB962C8B-B14F-4D97-AF65-F5344CB8AC3E}">
        <p14:creationId xmlns:p14="http://schemas.microsoft.com/office/powerpoint/2010/main" val="28590179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美國新屋及成屋銷售</a:t>
            </a:r>
          </a:p>
        </p:txBody>
      </p:sp>
      <p:pic>
        <p:nvPicPr>
          <p:cNvPr id="7" name="G 24">
            <a:extLst>
              <a:ext uri="{FF2B5EF4-FFF2-40B4-BE49-F238E27FC236}">
                <a16:creationId xmlns:a16="http://schemas.microsoft.com/office/drawing/2014/main" id="{2ECBDC54-5BD9-B2B5-B81F-BE0837A3C5D0}"/>
              </a:ext>
            </a:extLst>
          </p:cNvPr>
          <p:cNvPicPr>
            <a:picLocks noGrp="1"/>
          </p:cNvPicPr>
          <p:nvPr>
            <p:ph idx="1"/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0412" y="1417638"/>
            <a:ext cx="8136904" cy="4824536"/>
          </a:xfrm>
        </p:spPr>
      </p:pic>
    </p:spTree>
    <p:extLst>
      <p:ext uri="{BB962C8B-B14F-4D97-AF65-F5344CB8AC3E}">
        <p14:creationId xmlns:p14="http://schemas.microsoft.com/office/powerpoint/2010/main" val="9912537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ISM</a:t>
            </a:r>
            <a:r>
              <a:rPr lang="zh-TW" altLang="en-US" dirty="0"/>
              <a:t>指數</a:t>
            </a:r>
          </a:p>
        </p:txBody>
      </p:sp>
      <p:pic>
        <p:nvPicPr>
          <p:cNvPr id="7" name="G 21">
            <a:extLst>
              <a:ext uri="{FF2B5EF4-FFF2-40B4-BE49-F238E27FC236}">
                <a16:creationId xmlns:a16="http://schemas.microsoft.com/office/drawing/2014/main" id="{FB05C8B5-384F-AA92-DDD9-9A898D756678}"/>
              </a:ext>
            </a:extLst>
          </p:cNvPr>
          <p:cNvPicPr>
            <a:picLocks noGrp="1"/>
          </p:cNvPicPr>
          <p:nvPr>
            <p:ph idx="1"/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6388" y="1340768"/>
            <a:ext cx="7931224" cy="4860448"/>
          </a:xfrm>
        </p:spPr>
      </p:pic>
    </p:spTree>
    <p:extLst>
      <p:ext uri="{BB962C8B-B14F-4D97-AF65-F5344CB8AC3E}">
        <p14:creationId xmlns:p14="http://schemas.microsoft.com/office/powerpoint/2010/main" val="7653305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經濟數據預報</a:t>
            </a:r>
          </a:p>
        </p:txBody>
      </p:sp>
      <p:pic>
        <p:nvPicPr>
          <p:cNvPr id="9" name="內容版面配置區 8">
            <a:extLst>
              <a:ext uri="{FF2B5EF4-FFF2-40B4-BE49-F238E27FC236}">
                <a16:creationId xmlns:a16="http://schemas.microsoft.com/office/drawing/2014/main" id="{D63C6996-346E-9AB6-FBDD-70144197C8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9434" y="1417638"/>
            <a:ext cx="7266982" cy="4856796"/>
          </a:xfrm>
          <a:prstGeom prst="rect">
            <a:avLst/>
          </a:prstGeom>
        </p:spPr>
      </p:pic>
      <p:graphicFrame>
        <p:nvGraphicFramePr>
          <p:cNvPr id="3" name="物件 2">
            <a:extLst>
              <a:ext uri="{FF2B5EF4-FFF2-40B4-BE49-F238E27FC236}">
                <a16:creationId xmlns:a16="http://schemas.microsoft.com/office/drawing/2014/main" id="{CD89C946-1A35-71AA-172B-2E93D53E4DA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9870031"/>
              </p:ext>
            </p:extLst>
          </p:nvPr>
        </p:nvGraphicFramePr>
        <p:xfrm>
          <a:off x="758625" y="1258555"/>
          <a:ext cx="7848600" cy="51749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3" imgW="7848600" imgH="4829304" progId="Excel.Sheet.12">
                  <p:embed/>
                </p:oleObj>
              </mc:Choice>
              <mc:Fallback>
                <p:oleObj name="Worksheet" r:id="rId3" imgW="7848600" imgH="4829304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58625" y="1258555"/>
                        <a:ext cx="7848600" cy="51749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230555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市場展望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72608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70000"/>
              </a:lnSpc>
            </a:pPr>
            <a:r>
              <a:rPr lang="zh-TW" altLang="en-US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本週關注經濟數據重點為，美國</a:t>
            </a:r>
            <a:r>
              <a:rPr lang="en-US" altLang="zh-TW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月消費者物價指數</a:t>
            </a:r>
            <a:r>
              <a:rPr lang="en-US" altLang="zh-TW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(CPI)</a:t>
            </a:r>
            <a:r>
              <a:rPr lang="zh-TW" altLang="en-US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、生產者物價指數</a:t>
            </a:r>
            <a:r>
              <a:rPr lang="en-US" altLang="zh-TW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(PPI)</a:t>
            </a:r>
            <a:r>
              <a:rPr lang="zh-TW" altLang="en-US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等重要通膨數據，隨著</a:t>
            </a:r>
            <a:r>
              <a:rPr lang="en-US" altLang="zh-TW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lang="zh-TW" altLang="en-US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FOMC</a:t>
            </a:r>
            <a:r>
              <a:rPr lang="zh-TW" altLang="en-US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會議臨近，通膨數據將成為市場判斷聯準會後續利率路徑的重要依據。</a:t>
            </a:r>
            <a:endParaRPr lang="en-US" altLang="zh-TW" sz="3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70000"/>
              </a:lnSpc>
            </a:pPr>
            <a:r>
              <a:rPr lang="zh-TW" altLang="en-US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操作方面，考量美伊局勢未有明顯緩解、油價走勢起伏、通膨隱憂、加上</a:t>
            </a:r>
            <a:r>
              <a:rPr lang="en-US" altLang="zh-TW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AI</a:t>
            </a:r>
            <a:r>
              <a:rPr lang="zh-TW" altLang="en-US" sz="3100" dirty="0">
                <a:latin typeface="標楷體" panose="03000509000000000000" pitchFamily="65" charset="-120"/>
                <a:ea typeface="標楷體" panose="03000509000000000000" pitchFamily="65" charset="-120"/>
              </a:rPr>
              <a:t>巨頭大舉發債融資，導致債券供給大增，預估將限制美國公債殖利率走低的空間。台債市場，目前公債殖利率在相對高檔，須將央行升息機率納入考量，操作暫以觀望為主。</a:t>
            </a:r>
          </a:p>
          <a:p>
            <a:pPr marL="0" indent="0">
              <a:lnSpc>
                <a:spcPct val="170000"/>
              </a:lnSpc>
              <a:buNone/>
            </a:pP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48301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市場回顧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514202"/>
            <a:ext cx="8229600" cy="5155158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60000"/>
              </a:lnSpc>
            </a:pPr>
            <a:r>
              <a:rPr lang="zh-TW" altLang="en-US" sz="4200" dirty="0">
                <a:latin typeface="標楷體" panose="03000509000000000000" pitchFamily="65" charset="-120"/>
                <a:ea typeface="標楷體" panose="03000509000000000000" pitchFamily="65" charset="-120"/>
              </a:rPr>
              <a:t>受美國 </a:t>
            </a:r>
            <a:r>
              <a:rPr lang="en-US" altLang="zh-TW" sz="4200" dirty="0">
                <a:latin typeface="標楷體" panose="03000509000000000000" pitchFamily="65" charset="-120"/>
                <a:ea typeface="標楷體" panose="03000509000000000000" pitchFamily="65" charset="-120"/>
              </a:rPr>
              <a:t>FED</a:t>
            </a:r>
            <a:r>
              <a:rPr lang="zh-TW" altLang="en-US" sz="4200" dirty="0">
                <a:latin typeface="標楷體" panose="03000509000000000000" pitchFamily="65" charset="-120"/>
                <a:ea typeface="標楷體" panose="03000509000000000000" pitchFamily="65" charset="-120"/>
              </a:rPr>
              <a:t>主席在傑克森洞會議上表明對控制通膨的決心，被視為鷹派的表述，且中東緊張局勢推升通膨疑慮、</a:t>
            </a:r>
            <a:r>
              <a:rPr lang="en-US" altLang="zh-TW" sz="4200" dirty="0">
                <a:latin typeface="標楷體" panose="03000509000000000000" pitchFamily="65" charset="-120"/>
                <a:ea typeface="標楷體" panose="03000509000000000000" pitchFamily="65" charset="-120"/>
              </a:rPr>
              <a:t>8</a:t>
            </a:r>
            <a:r>
              <a:rPr lang="zh-TW" altLang="en-US" sz="4200" dirty="0">
                <a:latin typeface="標楷體" panose="03000509000000000000" pitchFamily="65" charset="-120"/>
                <a:ea typeface="標楷體" panose="03000509000000000000" pitchFamily="65" charset="-120"/>
              </a:rPr>
              <a:t>月非農就業數據大幅超越預期，引起債市交易商提高</a:t>
            </a:r>
            <a:r>
              <a:rPr lang="en-US" altLang="zh-TW" sz="4200" dirty="0">
                <a:latin typeface="標楷體" panose="03000509000000000000" pitchFamily="65" charset="-120"/>
                <a:ea typeface="標楷體" panose="03000509000000000000" pitchFamily="65" charset="-120"/>
              </a:rPr>
              <a:t>9</a:t>
            </a:r>
            <a:r>
              <a:rPr lang="zh-TW" altLang="en-US" sz="4200" dirty="0">
                <a:latin typeface="標楷體" panose="03000509000000000000" pitchFamily="65" charset="-120"/>
                <a:ea typeface="標楷體" panose="03000509000000000000" pitchFamily="65" charset="-120"/>
              </a:rPr>
              <a:t>月升息的預期，美債殖利率持續在高檔整理，上週五美債</a:t>
            </a:r>
            <a:r>
              <a:rPr lang="en-US" altLang="zh-TW" sz="4200" dirty="0"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sz="4200" dirty="0">
                <a:latin typeface="標楷體" panose="03000509000000000000" pitchFamily="65" charset="-120"/>
                <a:ea typeface="標楷體" panose="03000509000000000000" pitchFamily="65" charset="-120"/>
              </a:rPr>
              <a:t>年券收在</a:t>
            </a:r>
            <a:r>
              <a:rPr lang="en-US" altLang="zh-TW" sz="4200" dirty="0">
                <a:latin typeface="標楷體" panose="03000509000000000000" pitchFamily="65" charset="-120"/>
                <a:ea typeface="標楷體" panose="03000509000000000000" pitchFamily="65" charset="-120"/>
              </a:rPr>
              <a:t>4.7821%</a:t>
            </a:r>
            <a:r>
              <a:rPr lang="zh-TW" altLang="en-US" sz="42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60000"/>
              </a:lnSpc>
            </a:pPr>
            <a:r>
              <a:rPr lang="zh-TW" altLang="en-US" sz="4200" dirty="0">
                <a:latin typeface="標楷體" panose="03000509000000000000" pitchFamily="65" charset="-120"/>
                <a:ea typeface="標楷體" panose="03000509000000000000" pitchFamily="65" charset="-120"/>
              </a:rPr>
              <a:t>台債市場，近期</a:t>
            </a:r>
            <a:r>
              <a:rPr lang="en-US" altLang="zh-TW" sz="4200" dirty="0"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sz="4200" dirty="0">
                <a:latin typeface="標楷體" panose="03000509000000000000" pitchFamily="65" charset="-120"/>
                <a:ea typeface="標楷體" panose="03000509000000000000" pitchFamily="65" charset="-120"/>
              </a:rPr>
              <a:t>年期公債標售結果顯示在</a:t>
            </a:r>
            <a:r>
              <a:rPr lang="en-US" altLang="zh-TW" sz="4200" dirty="0">
                <a:latin typeface="標楷體" panose="03000509000000000000" pitchFamily="65" charset="-120"/>
                <a:ea typeface="標楷體" panose="03000509000000000000" pitchFamily="65" charset="-120"/>
              </a:rPr>
              <a:t>2.0%</a:t>
            </a:r>
            <a:r>
              <a:rPr lang="zh-TW" altLang="en-US" sz="4200" dirty="0">
                <a:latin typeface="標楷體" panose="03000509000000000000" pitchFamily="65" charset="-120"/>
                <a:ea typeface="標楷體" panose="03000509000000000000" pitchFamily="65" charset="-120"/>
              </a:rPr>
              <a:t>附近有支撐，</a:t>
            </a:r>
            <a:r>
              <a:rPr lang="en-US" altLang="zh-TW" sz="4200" dirty="0"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4200" dirty="0">
                <a:latin typeface="標楷體" panose="03000509000000000000" pitchFamily="65" charset="-120"/>
                <a:ea typeface="標楷體" panose="03000509000000000000" pitchFamily="65" charset="-120"/>
              </a:rPr>
              <a:t>年期公債標售利率則低於預期，惟創</a:t>
            </a:r>
            <a:r>
              <a:rPr lang="en-US" altLang="zh-TW" sz="4200" dirty="0">
                <a:latin typeface="標楷體" panose="03000509000000000000" pitchFamily="65" charset="-120"/>
                <a:ea typeface="標楷體" panose="03000509000000000000" pitchFamily="65" charset="-120"/>
              </a:rPr>
              <a:t>2007</a:t>
            </a:r>
            <a:r>
              <a:rPr lang="zh-TW" altLang="en-US" sz="4200" dirty="0">
                <a:latin typeface="標楷體" panose="03000509000000000000" pitchFamily="65" charset="-120"/>
                <a:ea typeface="標楷體" panose="03000509000000000000" pitchFamily="65" charset="-120"/>
              </a:rPr>
              <a:t>年來新高。近期標售結果顯示，公債市場在利率相對高點重新獲得買盤支撐，但市場心態仍偏保守，上週五台債</a:t>
            </a:r>
            <a:r>
              <a:rPr lang="en-US" altLang="zh-TW" sz="4200" dirty="0">
                <a:latin typeface="標楷體" panose="03000509000000000000" pitchFamily="65" charset="-120"/>
                <a:ea typeface="標楷體" panose="03000509000000000000" pitchFamily="65" charset="-120"/>
              </a:rPr>
              <a:t>10</a:t>
            </a:r>
            <a:r>
              <a:rPr lang="zh-TW" altLang="en-US" sz="4200" dirty="0">
                <a:latin typeface="標楷體" panose="03000509000000000000" pitchFamily="65" charset="-120"/>
                <a:ea typeface="標楷體" panose="03000509000000000000" pitchFamily="65" charset="-120"/>
              </a:rPr>
              <a:t>年券收在</a:t>
            </a:r>
            <a:r>
              <a:rPr lang="en-US" altLang="zh-TW" sz="4200" dirty="0">
                <a:latin typeface="標楷體" panose="03000509000000000000" pitchFamily="65" charset="-120"/>
                <a:ea typeface="標楷體" panose="03000509000000000000" pitchFamily="65" charset="-120"/>
              </a:rPr>
              <a:t>1.88%</a:t>
            </a:r>
            <a:r>
              <a:rPr lang="zh-TW" altLang="en-US" sz="42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pPr>
              <a:lnSpc>
                <a:spcPct val="160000"/>
              </a:lnSpc>
            </a:pP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46748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歐債十年期利率走勢圖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6" name="G 12">
            <a:extLst>
              <a:ext uri="{FF2B5EF4-FFF2-40B4-BE49-F238E27FC236}">
                <a16:creationId xmlns:a16="http://schemas.microsoft.com/office/drawing/2014/main" id="{9CCE301D-0376-92FB-32D6-9AC1A52CB346}"/>
              </a:ext>
            </a:extLst>
          </p:cNvPr>
          <p:cNvPicPr>
            <a:picLocks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200" y="1600200"/>
            <a:ext cx="8229600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777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美債十年期利率走勢圖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G 13">
            <a:extLst>
              <a:ext uri="{FF2B5EF4-FFF2-40B4-BE49-F238E27FC236}">
                <a16:creationId xmlns:a16="http://schemas.microsoft.com/office/drawing/2014/main" id="{C0F6E78E-D0C7-B7EA-7228-82361301A117}"/>
              </a:ext>
            </a:extLst>
          </p:cNvPr>
          <p:cNvPicPr>
            <a:picLocks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3528" y="1452488"/>
            <a:ext cx="8496943" cy="4747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562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日債十年期利率走勢圖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G 14">
            <a:extLst>
              <a:ext uri="{FF2B5EF4-FFF2-40B4-BE49-F238E27FC236}">
                <a16:creationId xmlns:a16="http://schemas.microsoft.com/office/drawing/2014/main" id="{060F4D4E-AEF8-51F8-A6DE-49432A0024CB}"/>
              </a:ext>
            </a:extLst>
          </p:cNvPr>
          <p:cNvPicPr>
            <a:picLocks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200" y="1556792"/>
            <a:ext cx="8229600" cy="4569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6562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台債十年期利率走勢圖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G 15">
            <a:extLst>
              <a:ext uri="{FF2B5EF4-FFF2-40B4-BE49-F238E27FC236}">
                <a16:creationId xmlns:a16="http://schemas.microsoft.com/office/drawing/2014/main" id="{8C9E6EFC-CF82-65B4-10A5-1229C8B90DEC}"/>
              </a:ext>
            </a:extLst>
          </p:cNvPr>
          <p:cNvPicPr>
            <a:picLocks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200" y="1553869"/>
            <a:ext cx="8291264" cy="4618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409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主要國家殖利率曲線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6" name="G 16">
            <a:extLst>
              <a:ext uri="{FF2B5EF4-FFF2-40B4-BE49-F238E27FC236}">
                <a16:creationId xmlns:a16="http://schemas.microsoft.com/office/drawing/2014/main" id="{93F02B6A-E318-BBB6-A2B6-D433916EB2CF}"/>
              </a:ext>
            </a:extLst>
          </p:cNvPr>
          <p:cNvPicPr>
            <a:picLocks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200" y="1600200"/>
            <a:ext cx="8229599" cy="463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344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原物料指數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G 17">
            <a:extLst>
              <a:ext uri="{FF2B5EF4-FFF2-40B4-BE49-F238E27FC236}">
                <a16:creationId xmlns:a16="http://schemas.microsoft.com/office/drawing/2014/main" id="{068D6637-B4D3-6C2A-11D0-347522E3F75F}"/>
              </a:ext>
            </a:extLst>
          </p:cNvPr>
          <p:cNvPicPr>
            <a:picLocks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200" y="1600200"/>
            <a:ext cx="8229600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435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美國</a:t>
            </a:r>
            <a:r>
              <a:rPr lang="en-US" altLang="zh-TW" dirty="0"/>
              <a:t>GDP</a:t>
            </a:r>
            <a:r>
              <a:rPr lang="zh-TW" altLang="en-US" dirty="0"/>
              <a:t>成長率</a:t>
            </a:r>
          </a:p>
        </p:txBody>
      </p:sp>
      <p:pic>
        <p:nvPicPr>
          <p:cNvPr id="7" name="G 25">
            <a:extLst>
              <a:ext uri="{FF2B5EF4-FFF2-40B4-BE49-F238E27FC236}">
                <a16:creationId xmlns:a16="http://schemas.microsoft.com/office/drawing/2014/main" id="{DC43B3F3-F1C4-CFB9-FDC4-5C4824B9F374}"/>
              </a:ext>
            </a:extLst>
          </p:cNvPr>
          <p:cNvPicPr>
            <a:picLocks noGrp="1"/>
          </p:cNvPicPr>
          <p:nvPr>
            <p:ph idx="1"/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6408" y="1556792"/>
            <a:ext cx="7571184" cy="4671392"/>
          </a:xfrm>
        </p:spPr>
      </p:pic>
    </p:spTree>
    <p:extLst>
      <p:ext uri="{BB962C8B-B14F-4D97-AF65-F5344CB8AC3E}">
        <p14:creationId xmlns:p14="http://schemas.microsoft.com/office/powerpoint/2010/main" val="206741471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WNERSUUID" val="20979866"/>
  <p:tag name="GCHARTNUMBER" val="12"/>
  <p:tag name="RANGENAME" val="&lt;_bbchartsh_QkQxRTdGQzIyMDAxNEExOT&gt;"/>
  <p:tag name="TYPENAME" val="BloombergGChartBMPType"/>
  <p:tag name="FILETIMESTAMP" val="2026/1/26 上午 10:26:29"/>
  <p:tag name="TAGTIMESTAMP" val="2026/1/26 上午 10:26:29"/>
  <p:tag name="CHARTTYPE" val="G"/>
  <p:tag name="WORKBOOKFILENAME" val="C:\Users\Peter.Tsai\Documents\週報\大中票券債券市場展望雙週報20260126.pptx"/>
  <p:tag name="WORKSHEETNAME" val="C:\Users\Peter.Tsai\Documents\週報\大中票券債券市場展望雙週報20260126.pptx"/>
  <p:tag name="HIDEFOOTERTEXT" val="Fals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WNERSUUID" val="20979866"/>
  <p:tag name="GCHARTNUMBER" val="9"/>
  <p:tag name="RANGENAME" val="&lt;_bbchartsh_RjZFMEU0MUQ5RkRENDMyOU&gt;"/>
  <p:tag name="TYPENAME" val="BloombergGChartBMPType"/>
  <p:tag name="FILETIMESTAMP" val="2026/1/26 上午 10:26:27"/>
  <p:tag name="TAGTIMESTAMP" val="2026/1/26 上午 10:26:27"/>
  <p:tag name="CHARTTYPE" val="ECWB"/>
  <p:tag name="WORKBOOKFILENAME" val="C:\Users\Peter.Tsai\Documents\週報\大中票券債券市場展望雙週報20260126.pptx"/>
  <p:tag name="WORKSHEETNAME" val="C:\Users\Peter.Tsai\Documents\週報\大中票券債券市場展望雙週報20260126.pptx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WNERSUUID" val="20979866"/>
  <p:tag name="GCHARTNUMBER" val="20"/>
  <p:tag name="RANGENAME" val="&lt;_bbchartsh_MTBCMzAxRDYzNDBENEQ5MT&gt;"/>
  <p:tag name="TYPENAME" val="BloombergGChartBMPType"/>
  <p:tag name="FILETIMESTAMP" val="2026/1/26 上午 10:26:35"/>
  <p:tag name="TAGTIMESTAMP" val="2026/1/26 上午 10:26:35"/>
  <p:tag name="CHARTTYPE" val="G"/>
  <p:tag name="WORKBOOKFILENAME" val="C:\Users\Peter.Tsai\Documents\週報\大中票券債券市場展望雙週報20260126.pptx"/>
  <p:tag name="WORKSHEETNAME" val="C:\Users\Peter.Tsai\Documents\週報\大中票券債券市場展望雙週報20260126.pptx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WNERSUUID" val="20979866"/>
  <p:tag name="GCHARTNUMBER" val="24"/>
  <p:tag name="RANGENAME" val="&lt;_bbchartsh_RDhGRUUwNzRFNkE3NDcxM0&gt;"/>
  <p:tag name="TYPENAME" val="BloombergGChartBMPType"/>
  <p:tag name="FILETIMESTAMP" val="2026/1/26 上午 10:26:44"/>
  <p:tag name="TAGTIMESTAMP" val="2026/1/26 上午 10:26:44"/>
  <p:tag name="CHARTTYPE" val="G"/>
  <p:tag name="WORKBOOKFILENAME" val="C:\Users\Peter.Tsai\Documents\週報\大中票券債券市場展望雙週報20260126.pptx"/>
  <p:tag name="WORKSHEETNAME" val="C:\Users\Peter.Tsai\Documents\週報\大中票券債券市場展望雙週報20260126.pptx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WNERSUUID" val="20979866"/>
  <p:tag name="GCHARTNUMBER" val="21"/>
  <p:tag name="RANGENAME" val="&lt;_bbchartsh_RTYyMkFENzYwODY5NDM2ND&gt;"/>
  <p:tag name="TYPENAME" val="BloombergGChartBMPType"/>
  <p:tag name="FILETIMESTAMP" val="2026/1/26 上午 10:26:52"/>
  <p:tag name="TAGTIMESTAMP" val="2026/1/26 上午 10:26:52"/>
  <p:tag name="CHARTTYPE" val="G"/>
  <p:tag name="WORKBOOKFILENAME" val="C:\Users\Peter.Tsai\Documents\週報\大中票券債券市場展望雙週報20260126.pptx"/>
  <p:tag name="WORKSHEETNAME" val="C:\Users\Peter.Tsai\Documents\週報\大中票券債券市場展望雙週報20260126.pptx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WNERSUUID" val="20979866"/>
  <p:tag name="GCHARTNUMBER" val="13"/>
  <p:tag name="RANGENAME" val="&lt;_bbchartsh_QUJBNkQzQTM0NDNCNDA4NT&gt;"/>
  <p:tag name="TYPENAME" val="BloombergGChartBMPType"/>
  <p:tag name="FILETIMESTAMP" val="2026/1/26 上午 10:26:44"/>
  <p:tag name="TAGTIMESTAMP" val="2026/1/26 上午 10:26:44"/>
  <p:tag name="CHARTTYPE" val="G"/>
  <p:tag name="WORKBOOKFILENAME" val="C:\Users\Peter.Tsai\Documents\週報\大中票券債券市場展望雙週報20260126.pptx"/>
  <p:tag name="WORKSHEETNAME" val="C:\Users\Peter.Tsai\Documents\週報\大中票券債券市場展望雙週報20260126.pptx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WNERSUUID" val="20979866"/>
  <p:tag name="GCHARTNUMBER" val="14"/>
  <p:tag name="RANGENAME" val="&lt;_bbchartsh_NkVBMjFBM0RBODJENDEzNE&gt;"/>
  <p:tag name="TYPENAME" val="BloombergGChartBMPType"/>
  <p:tag name="FILETIMESTAMP" val="2026/1/26 上午 10:26:50"/>
  <p:tag name="TAGTIMESTAMP" val="2026/1/26 上午 10:26:50"/>
  <p:tag name="CHARTTYPE" val="G"/>
  <p:tag name="WORKBOOKFILENAME" val="C:\Users\Peter.Tsai\Documents\週報\大中票券債券市場展望雙週報20260126.pptx"/>
  <p:tag name="WORKSHEETNAME" val="C:\Users\Peter.Tsai\Documents\週報\大中票券債券市場展望雙週報20260126.pptx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WNERSUUID" val="20979866"/>
  <p:tag name="GCHARTNUMBER" val="15"/>
  <p:tag name="RANGENAME" val="&lt;_bbchartsh_NzNGREQzNUYxRTc2NENEQU&gt;"/>
  <p:tag name="TYPENAME" val="BloombergGChartBMPType"/>
  <p:tag name="FILETIMESTAMP" val="2026/1/26 上午 10:26:29"/>
  <p:tag name="TAGTIMESTAMP" val="2026/1/26 上午 10:26:29"/>
  <p:tag name="CHARTTYPE" val="G"/>
  <p:tag name="WORKBOOKFILENAME" val="C:\Users\Peter.Tsai\Documents\週報\大中票券債券市場展望雙週報20260126.pptx"/>
  <p:tag name="WORKSHEETNAME" val="C:\Users\Peter.Tsai\Documents\週報\大中票券債券市場展望雙週報20260126.pptx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WNERSUUID" val="20979866"/>
  <p:tag name="GCHARTNUMBER" val="16"/>
  <p:tag name="RANGENAME" val="&lt;_bbchartsh_NDY4Mzc0RUFENEM2NDcyMz&gt;"/>
  <p:tag name="TYPENAME" val="BloombergGChartBMPType"/>
  <p:tag name="FILETIMESTAMP" val="2026/1/26 上午 10:26:41"/>
  <p:tag name="TAGTIMESTAMP" val="2026/1/26 上午 10:26:41"/>
  <p:tag name="CHARTTYPE" val="GC"/>
  <p:tag name="WORKBOOKFILENAME" val="C:\Users\Peter.Tsai\Documents\週報\大中票券債券市場展望雙週報20260126.pptx"/>
  <p:tag name="WORKSHEETNAME" val="C:\Users\Peter.Tsai\Documents\週報\大中票券債券市場展望雙週報20260126.pptx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WNERSUUID" val="20979866"/>
  <p:tag name="GCHARTNUMBER" val="17"/>
  <p:tag name="RANGENAME" val="&lt;_bbchartsh_NzdCOEZDQUVFNEQ0NDdERk&gt;"/>
  <p:tag name="TYPENAME" val="BloombergGChartBMPType"/>
  <p:tag name="FILETIMESTAMP" val="2026/1/26 上午 10:26:49"/>
  <p:tag name="TAGTIMESTAMP" val="2026/1/26 上午 10:26:49"/>
  <p:tag name="CHARTTYPE" val="G"/>
  <p:tag name="WORKBOOKFILENAME" val="C:\Users\Peter.Tsai\Documents\週報\大中票券債券市場展望雙週報20260126.pptx"/>
  <p:tag name="WORKSHEETNAME" val="C:\Users\Peter.Tsai\Documents\週報\大中票券債券市場展望雙週報20260126.pptx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WNERSUUID" val="20979866"/>
  <p:tag name="GCHARTNUMBER" val="25"/>
  <p:tag name="RANGENAME" val="&lt;_bbchartsh_MDc0NjEwRDZGNkUyNDQ0Rk&gt;"/>
  <p:tag name="TYPENAME" val="BloombergGChartBMPType"/>
  <p:tag name="FILETIMESTAMP" val="2026/1/26 上午 10:26:24"/>
  <p:tag name="TAGTIMESTAMP" val="2026/1/26 上午 10:26:24"/>
  <p:tag name="CHARTTYPE" val="G"/>
  <p:tag name="WORKBOOKFILENAME" val="C:\Users\Peter.Tsai\Documents\週報\大中票券債券市場展望雙週報20260126.pptx"/>
  <p:tag name="WORKSHEETNAME" val="C:\Users\Peter.Tsai\Documents\週報\大中票券債券市場展望雙週報20260126.pptx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WNERSUUID" val="20979866"/>
  <p:tag name="GCHARTNUMBER" val="18"/>
  <p:tag name="RANGENAME" val="&lt;_bbchartsh_MzBCNDY1RkQ0RDFCNEFGMk&gt;"/>
  <p:tag name="TYPENAME" val="BloombergGChartBMPType"/>
  <p:tag name="FILETIMESTAMP" val="2026/1/26 上午 10:26:35"/>
  <p:tag name="TAGTIMESTAMP" val="2026/1/26 上午 10:26:35"/>
  <p:tag name="CHARTTYPE" val="G"/>
  <p:tag name="WORKBOOKFILENAME" val="C:\Users\Peter.Tsai\Documents\週報\大中票券債券市場展望雙週報20260126.pptx"/>
  <p:tag name="WORKSHEETNAME" val="C:\Users\Peter.Tsai\Documents\週報\大中票券債券市場展望雙週報20260126.pptx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WNERSUUID" val="20979866"/>
  <p:tag name="GCHARTNUMBER" val="22"/>
  <p:tag name="RANGENAME" val="&lt;_bbchartsh_OUE2MzVGMkNFOUZGNDkzOT&gt;"/>
  <p:tag name="TYPENAME" val="BloombergGChartBMPType"/>
  <p:tag name="FILETIMESTAMP" val="2026/1/26 上午 10:26:44"/>
  <p:tag name="TAGTIMESTAMP" val="2026/1/26 上午 10:26:44"/>
  <p:tag name="CHARTTYPE" val="G"/>
  <p:tag name="WORKBOOKFILENAME" val="C:\Users\Peter.Tsai\Documents\週報\大中票券債券市場展望雙週報20260126.pptx"/>
  <p:tag name="WORKSHEETNAME" val="C:\Users\Peter.Tsai\Documents\週報\大中票券債券市場展望雙週報20260126.pptx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龍騰四海">
  <a:themeElements>
    <a:clrScheme name="龍騰四海">
      <a:dk1>
        <a:sysClr val="windowText" lastClr="000000"/>
      </a:dk1>
      <a:lt1>
        <a:sysClr val="window" lastClr="FFFFFF"/>
      </a:lt1>
      <a:dk2>
        <a:srgbClr val="001B36"/>
      </a:dk2>
      <a:lt2>
        <a:srgbClr val="EDF8FE"/>
      </a:lt2>
      <a:accent1>
        <a:srgbClr val="477AB1"/>
      </a:accent1>
      <a:accent2>
        <a:srgbClr val="51848E"/>
      </a:accent2>
      <a:accent3>
        <a:srgbClr val="7B9B57"/>
      </a:accent3>
      <a:accent4>
        <a:srgbClr val="8B8D8C"/>
      </a:accent4>
      <a:accent5>
        <a:srgbClr val="8B7396"/>
      </a:accent5>
      <a:accent6>
        <a:srgbClr val="E89A53"/>
      </a:accent6>
      <a:hlink>
        <a:srgbClr val="0080FF"/>
      </a:hlink>
      <a:folHlink>
        <a:srgbClr val="FF00FF"/>
      </a:folHlink>
    </a:clrScheme>
    <a:fontScheme name="龍騰四海">
      <a:majorFont>
        <a:latin typeface="Maiandra GD"/>
        <a:ea typeface=""/>
        <a:cs typeface=""/>
        <a:font script="CYRL" typeface="Times New Roman"/>
        <a:font script="GREK" typeface="Times New Roman"/>
        <a:font script="Jpan" typeface="ＭＳ Ｐゴシック"/>
        <a:font script="Hang" typeface="HY중고딕"/>
        <a:font script="Hans" typeface="隶书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Ｐ明朝"/>
        <a:font script="Hang" typeface="HY견명조"/>
        <a:font script="Hans" typeface="华文楷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龍騰四海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hueMod val="100000"/>
                <a:satMod val="250000"/>
              </a:schemeClr>
            </a:gs>
            <a:gs pos="75000">
              <a:schemeClr val="phClr">
                <a:tint val="80000"/>
                <a:shade val="100000"/>
                <a:hueMod val="100000"/>
                <a:satMod val="375000"/>
              </a:schemeClr>
            </a:gs>
            <a:gs pos="100000">
              <a:schemeClr val="phClr">
                <a:tint val="50000"/>
                <a:shade val="100000"/>
                <a:hueMod val="100000"/>
                <a:satMod val="5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50000"/>
                <a:hueMod val="100000"/>
                <a:satMod val="100000"/>
              </a:schemeClr>
              <a:schemeClr val="phClr">
                <a:tint val="100000"/>
                <a:shade val="75000"/>
                <a:hueMod val="100000"/>
                <a:satMod val="100000"/>
              </a:schemeClr>
            </a:duotone>
          </a:blip>
          <a:tile tx="0" ty="0" sx="50000" sy="50000" flip="none" algn="ctr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  <a:scene3d>
            <a:camera prst="orthographicFront" fov="0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2700" h="12700" prst="relaxedInset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  <a:outerShdw blurRad="44450" dist="50800" dir="3300000" sx="99000" sy="99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contrasting" dir="tl">
              <a:rot lat="0" lon="0" rev="14220000"/>
            </a:lightRig>
          </a:scene3d>
          <a:sp3d prstMaterial="dkEdge">
            <a:bevelT w="63500" h="63500"/>
            <a:bevelB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bg1">
                <a:tint val="100000"/>
                <a:shade val="100000"/>
                <a:hueMod val="100000"/>
                <a:satMod val="150000"/>
              </a:schemeClr>
            </a:gs>
            <a:gs pos="55000">
              <a:schemeClr val="bg1">
                <a:tint val="100000"/>
                <a:shade val="90000"/>
                <a:hueMod val="100000"/>
                <a:satMod val="375000"/>
              </a:schemeClr>
            </a:gs>
            <a:gs pos="100000">
              <a:schemeClr val="phClr">
                <a:tint val="88000"/>
                <a:shade val="100000"/>
                <a:hueMod val="100000"/>
                <a:satMod val="500000"/>
              </a:schemeClr>
            </a:gs>
          </a:gsLst>
          <a:lin ang="5400000" scaled="1"/>
        </a:gradFill>
        <a:blipFill>
          <a:blip xmlns:r="http://schemas.openxmlformats.org/officeDocument/2006/relationships" r:embed="rId2">
            <a:duotone>
              <a:schemeClr val="phClr">
                <a:shade val="30000"/>
                <a:satMod val="555000"/>
              </a:schemeClr>
              <a:schemeClr val="phClr">
                <a:tint val="96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BBSettings xmlns="http://schemas.bloomberg.com/settings/1.0">
  <Item name="DocumentId_Charts">{EB7E0EF9-FC3A-44C4-B219-9837EC33189C}</Item>
  <Item xmlns="" name="ShapesMap_Charts">{"{EB7E0EF9-FC3A-44C4-B219-9837EC33189C}":{"256":{},"257":{},"258":{},"259":{},"260":{},"261":{},"262":{},"263":{},"264":{},"266":{},"267":{},"268":{},"270":{},"271":{},"272":{},"273":{},"274":{},"275":{}}}</Item>
</BBSettings>
</file>

<file path=customXml/itemProps1.xml><?xml version="1.0" encoding="utf-8"?>
<ds:datastoreItem xmlns:ds="http://schemas.openxmlformats.org/officeDocument/2006/customXml" ds:itemID="{BD76EAD6-C504-46EE-ADDD-4B555C7A54D7}">
  <ds:schemaRefs>
    <ds:schemaRef ds:uri="http://schemas.bloomberg.com/settings/1.0"/>
    <ds:schemaRef ds:uri="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Dragon</Template>
  <TotalTime>15353</TotalTime>
  <Words>373</Words>
  <Application>Microsoft Office PowerPoint</Application>
  <PresentationFormat>如螢幕大小 (4:3)</PresentationFormat>
  <Paragraphs>23</Paragraphs>
  <Slides>17</Slides>
  <Notes>1</Notes>
  <HiddenSlides>0</HiddenSlides>
  <MMClips>0</MMClips>
  <ScaleCrop>false</ScaleCrop>
  <HeadingPairs>
    <vt:vector size="8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25" baseType="lpstr">
      <vt:lpstr>標楷體</vt:lpstr>
      <vt:lpstr>Arial</vt:lpstr>
      <vt:lpstr>Calibri</vt:lpstr>
      <vt:lpstr>Cambria</vt:lpstr>
      <vt:lpstr>Maiandra GD</vt:lpstr>
      <vt:lpstr>Wingdings 2</vt:lpstr>
      <vt:lpstr>龍騰四海</vt:lpstr>
      <vt:lpstr>Worksheet</vt:lpstr>
      <vt:lpstr>大中票券債券市場展望雙週報</vt:lpstr>
      <vt:lpstr>市場回顧</vt:lpstr>
      <vt:lpstr>歐債十年期利率走勢圖</vt:lpstr>
      <vt:lpstr>美債十年期利率走勢圖</vt:lpstr>
      <vt:lpstr>日債十年期利率走勢圖</vt:lpstr>
      <vt:lpstr>台債十年期利率走勢圖</vt:lpstr>
      <vt:lpstr>主要國家殖利率曲線</vt:lpstr>
      <vt:lpstr>原物料指數</vt:lpstr>
      <vt:lpstr>美國GDP成長率</vt:lpstr>
      <vt:lpstr>密大消費信心</vt:lpstr>
      <vt:lpstr>美國個人消費支出核心平減指數 經季調(年比)</vt:lpstr>
      <vt:lpstr>美國就業情況</vt:lpstr>
      <vt:lpstr>美國非農就業人數</vt:lpstr>
      <vt:lpstr>美國新屋及成屋銷售</vt:lpstr>
      <vt:lpstr>ISM指數</vt:lpstr>
      <vt:lpstr>經濟數據預報</vt:lpstr>
      <vt:lpstr>市場展望</vt:lpstr>
    </vt:vector>
  </TitlesOfParts>
  <Company>大中票券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大中票券債券市場展望雙週報</dc:title>
  <dc:creator>peter</dc:creator>
  <cp:lastModifiedBy>資本市場部債券科資深襄理 - 陳宗良</cp:lastModifiedBy>
  <cp:revision>405</cp:revision>
  <cp:lastPrinted>2026-08-10T06:30:58Z</cp:lastPrinted>
  <dcterms:created xsi:type="dcterms:W3CDTF">2018-04-19T05:44:13Z</dcterms:created>
  <dcterms:modified xsi:type="dcterms:W3CDTF">2026-09-07T07:06:43Z</dcterms:modified>
</cp:coreProperties>
</file>