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0" r:id="rId11"/>
    <p:sldId id="264" r:id="rId12"/>
    <p:sldId id="271" r:id="rId13"/>
    <p:sldId id="266" r:id="rId14"/>
    <p:sldId id="273" r:id="rId15"/>
    <p:sldId id="272" r:id="rId16"/>
    <p:sldId id="274" r:id="rId17"/>
    <p:sldId id="267" r:id="rId18"/>
    <p:sldId id="268" r:id="rId19"/>
  </p:sldIdLst>
  <p:sldSz cx="9144000" cy="6858000" type="screen4x3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彭博系統" initials="彭博系統" lastIdx="1" clrIdx="0">
    <p:extLst>
      <p:ext uri="{19B8F6BF-5375-455C-9EA6-DF929625EA0E}">
        <p15:presenceInfo xmlns:p15="http://schemas.microsoft.com/office/powerpoint/2012/main" userId="S-1-5-21-119694454-211365990-1116685130-52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AA9CE-B03A-4460-8E10-659D5A385F4A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7F191-D542-4476-9272-0156A60CE1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7824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27F191-D542-4476-9272-0156A60CE16C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2846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3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4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EF9B4-39E0-4E77-B419-5BDFE626C35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大中票券債券市場展望雙週報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2026/09/21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13377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市場回顧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514202"/>
            <a:ext cx="8229600" cy="515515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60000"/>
              </a:lnSpc>
            </a:pP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中東局勢推升原油價格反彈，通膨疑慮帶動美債殖利率走高，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年債利率一度突破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5%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Fed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如預期升息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碼，主席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Warsh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釋出偏鷹訊號，市場上修後續升息預期，美債殖利率持續在高檔整理，上週五美債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年券收在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4.9961%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60000"/>
              </a:lnSpc>
            </a:pP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台債市場，央行如市場預期利率連十凍，且意外偏鴿派的談話內容帶動短債收低，上週五台債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年券收在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1.93%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>
              <a:lnSpc>
                <a:spcPct val="160000"/>
              </a:lnSpc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6748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歐債十年期利率走勢圖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G 12">
            <a:extLst>
              <a:ext uri="{FF2B5EF4-FFF2-40B4-BE49-F238E27FC236}">
                <a16:creationId xmlns:a16="http://schemas.microsoft.com/office/drawing/2014/main" id="{9CCE301D-0376-92FB-32D6-9AC1A52CB34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7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3">
            <a:extLst>
              <a:ext uri="{FF2B5EF4-FFF2-40B4-BE49-F238E27FC236}">
                <a16:creationId xmlns:a16="http://schemas.microsoft.com/office/drawing/2014/main" id="{C0F6E78E-D0C7-B7EA-7228-82361301A11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1452488"/>
            <a:ext cx="8496943" cy="474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62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日債十年期利率走勢圖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4">
            <a:extLst>
              <a:ext uri="{FF2B5EF4-FFF2-40B4-BE49-F238E27FC236}">
                <a16:creationId xmlns:a16="http://schemas.microsoft.com/office/drawing/2014/main" id="{060F4D4E-AEF8-51F8-A6DE-49432A0024C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43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56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台債十年期利率走勢圖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5">
            <a:extLst>
              <a:ext uri="{FF2B5EF4-FFF2-40B4-BE49-F238E27FC236}">
                <a16:creationId xmlns:a16="http://schemas.microsoft.com/office/drawing/2014/main" id="{8C9E6EFC-CF82-65B4-10A5-1229C8B90DE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1" y="1553869"/>
            <a:ext cx="8291262" cy="461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09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主要國家殖利率曲線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G 16">
            <a:extLst>
              <a:ext uri="{FF2B5EF4-FFF2-40B4-BE49-F238E27FC236}">
                <a16:creationId xmlns:a16="http://schemas.microsoft.com/office/drawing/2014/main" id="{93F02B6A-E318-BBB6-A2B6-D433916EB2C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44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原物料指數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7">
            <a:extLst>
              <a:ext uri="{FF2B5EF4-FFF2-40B4-BE49-F238E27FC236}">
                <a16:creationId xmlns:a16="http://schemas.microsoft.com/office/drawing/2014/main" id="{068D6637-B4D3-6C2A-11D0-347522E3F75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34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35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</a:t>
            </a:r>
            <a:r>
              <a:rPr lang="en-US" altLang="zh-TW" dirty="0"/>
              <a:t>GDP</a:t>
            </a:r>
            <a:r>
              <a:rPr lang="zh-TW" altLang="en-US" dirty="0"/>
              <a:t>成長率</a:t>
            </a:r>
          </a:p>
        </p:txBody>
      </p:sp>
      <p:pic>
        <p:nvPicPr>
          <p:cNvPr id="7" name="G 25">
            <a:extLst>
              <a:ext uri="{FF2B5EF4-FFF2-40B4-BE49-F238E27FC236}">
                <a16:creationId xmlns:a16="http://schemas.microsoft.com/office/drawing/2014/main" id="{DC43B3F3-F1C4-CFB9-FDC4-5C4824B9F374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408" y="1556792"/>
            <a:ext cx="7571184" cy="4671392"/>
          </a:xfrm>
        </p:spPr>
      </p:pic>
    </p:spTree>
    <p:extLst>
      <p:ext uri="{BB962C8B-B14F-4D97-AF65-F5344CB8AC3E}">
        <p14:creationId xmlns:p14="http://schemas.microsoft.com/office/powerpoint/2010/main" val="206741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密大消費信心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8">
            <a:extLst>
              <a:ext uri="{FF2B5EF4-FFF2-40B4-BE49-F238E27FC236}">
                <a16:creationId xmlns:a16="http://schemas.microsoft.com/office/drawing/2014/main" id="{2D3F0E4C-57CE-1767-46BB-94B3C1958E5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38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92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美國個人消費支出核心平減指數 經季調</a:t>
            </a:r>
            <a:r>
              <a:rPr lang="en-US" altLang="zh-TW" dirty="0"/>
              <a:t>(</a:t>
            </a:r>
            <a:r>
              <a:rPr lang="zh-TW" altLang="en-US" dirty="0"/>
              <a:t>年比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22">
            <a:extLst>
              <a:ext uri="{FF2B5EF4-FFF2-40B4-BE49-F238E27FC236}">
                <a16:creationId xmlns:a16="http://schemas.microsoft.com/office/drawing/2014/main" id="{C54C0120-54E6-BC26-C61A-26E99CC0327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18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56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美國就業情況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G 9">
            <a:extLst>
              <a:ext uri="{FF2B5EF4-FFF2-40B4-BE49-F238E27FC236}">
                <a16:creationId xmlns:a16="http://schemas.microsoft.com/office/drawing/2014/main" id="{5146A114-0674-2CCE-62EA-C54EDF1F720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59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美國非農就業人數</a:t>
            </a:r>
          </a:p>
        </p:txBody>
      </p:sp>
      <p:pic>
        <p:nvPicPr>
          <p:cNvPr id="7" name="G 20">
            <a:extLst>
              <a:ext uri="{FF2B5EF4-FFF2-40B4-BE49-F238E27FC236}">
                <a16:creationId xmlns:a16="http://schemas.microsoft.com/office/drawing/2014/main" id="{8ECD2D12-07AD-C429-EC73-421A00998E16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568" y="1430570"/>
            <a:ext cx="8003232" cy="4729976"/>
          </a:xfrm>
        </p:spPr>
      </p:pic>
    </p:spTree>
    <p:extLst>
      <p:ext uri="{BB962C8B-B14F-4D97-AF65-F5344CB8AC3E}">
        <p14:creationId xmlns:p14="http://schemas.microsoft.com/office/powerpoint/2010/main" val="2859017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美國新屋及成屋銷售</a:t>
            </a:r>
          </a:p>
        </p:txBody>
      </p:sp>
      <p:pic>
        <p:nvPicPr>
          <p:cNvPr id="7" name="G 24">
            <a:extLst>
              <a:ext uri="{FF2B5EF4-FFF2-40B4-BE49-F238E27FC236}">
                <a16:creationId xmlns:a16="http://schemas.microsoft.com/office/drawing/2014/main" id="{2ECBDC54-5BD9-B2B5-B81F-BE0837A3C5D0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412" y="1417638"/>
            <a:ext cx="8136904" cy="4824536"/>
          </a:xfrm>
        </p:spPr>
      </p:pic>
    </p:spTree>
    <p:extLst>
      <p:ext uri="{BB962C8B-B14F-4D97-AF65-F5344CB8AC3E}">
        <p14:creationId xmlns:p14="http://schemas.microsoft.com/office/powerpoint/2010/main" val="991253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ISM</a:t>
            </a:r>
            <a:r>
              <a:rPr lang="zh-TW" altLang="en-US" dirty="0"/>
              <a:t>指數</a:t>
            </a:r>
          </a:p>
        </p:txBody>
      </p:sp>
      <p:pic>
        <p:nvPicPr>
          <p:cNvPr id="7" name="G 21">
            <a:extLst>
              <a:ext uri="{FF2B5EF4-FFF2-40B4-BE49-F238E27FC236}">
                <a16:creationId xmlns:a16="http://schemas.microsoft.com/office/drawing/2014/main" id="{FB05C8B5-384F-AA92-DDD9-9A898D756678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388" y="1340768"/>
            <a:ext cx="7931224" cy="4860448"/>
          </a:xfrm>
        </p:spPr>
      </p:pic>
    </p:spTree>
    <p:extLst>
      <p:ext uri="{BB962C8B-B14F-4D97-AF65-F5344CB8AC3E}">
        <p14:creationId xmlns:p14="http://schemas.microsoft.com/office/powerpoint/2010/main" val="765330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經濟數據預報</a:t>
            </a:r>
          </a:p>
        </p:txBody>
      </p:sp>
      <p:graphicFrame>
        <p:nvGraphicFramePr>
          <p:cNvPr id="7" name="內容版面配置區 6">
            <a:extLst>
              <a:ext uri="{FF2B5EF4-FFF2-40B4-BE49-F238E27FC236}">
                <a16:creationId xmlns:a16="http://schemas.microsoft.com/office/drawing/2014/main" id="{4962C883-0E75-93C5-DD61-7580877A2F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9763287"/>
              </p:ext>
            </p:extLst>
          </p:nvPr>
        </p:nvGraphicFramePr>
        <p:xfrm>
          <a:off x="890884" y="1268760"/>
          <a:ext cx="7362231" cy="5040550"/>
        </p:xfrm>
        <a:graphic>
          <a:graphicData uri="http://schemas.openxmlformats.org/drawingml/2006/table">
            <a:tbl>
              <a:tblPr/>
              <a:tblGrid>
                <a:gridCol w="690723">
                  <a:extLst>
                    <a:ext uri="{9D8B030D-6E8A-4147-A177-3AD203B41FA5}">
                      <a16:colId xmlns:a16="http://schemas.microsoft.com/office/drawing/2014/main" val="2841950947"/>
                    </a:ext>
                  </a:extLst>
                </a:gridCol>
                <a:gridCol w="386476">
                  <a:extLst>
                    <a:ext uri="{9D8B030D-6E8A-4147-A177-3AD203B41FA5}">
                      <a16:colId xmlns:a16="http://schemas.microsoft.com/office/drawing/2014/main" val="792560821"/>
                    </a:ext>
                  </a:extLst>
                </a:gridCol>
                <a:gridCol w="3530363">
                  <a:extLst>
                    <a:ext uri="{9D8B030D-6E8A-4147-A177-3AD203B41FA5}">
                      <a16:colId xmlns:a16="http://schemas.microsoft.com/office/drawing/2014/main" val="1082057129"/>
                    </a:ext>
                  </a:extLst>
                </a:gridCol>
                <a:gridCol w="493373">
                  <a:extLst>
                    <a:ext uri="{9D8B030D-6E8A-4147-A177-3AD203B41FA5}">
                      <a16:colId xmlns:a16="http://schemas.microsoft.com/office/drawing/2014/main" val="3656733754"/>
                    </a:ext>
                  </a:extLst>
                </a:gridCol>
                <a:gridCol w="682500">
                  <a:extLst>
                    <a:ext uri="{9D8B030D-6E8A-4147-A177-3AD203B41FA5}">
                      <a16:colId xmlns:a16="http://schemas.microsoft.com/office/drawing/2014/main" val="2124818578"/>
                    </a:ext>
                  </a:extLst>
                </a:gridCol>
                <a:gridCol w="646868">
                  <a:extLst>
                    <a:ext uri="{9D8B030D-6E8A-4147-A177-3AD203B41FA5}">
                      <a16:colId xmlns:a16="http://schemas.microsoft.com/office/drawing/2014/main" val="3039435763"/>
                    </a:ext>
                  </a:extLst>
                </a:gridCol>
                <a:gridCol w="931928">
                  <a:extLst>
                    <a:ext uri="{9D8B030D-6E8A-4147-A177-3AD203B41FA5}">
                      <a16:colId xmlns:a16="http://schemas.microsoft.com/office/drawing/2014/main" val="3591578512"/>
                    </a:ext>
                  </a:extLst>
                </a:gridCol>
              </a:tblGrid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日期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國別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名稱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月份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調查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實際值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前值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005631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2026/9/30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CN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中國非製造業採購經理指數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(PMI) - 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商務活動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經季節調整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528187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2026/9/30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CN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中國製造業採購經理指數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49.8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709589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2026/9/22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EZ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歐元區消費者信心指數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-16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-15.5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271968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EZ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歐元區製造業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指數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52.6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52.7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964709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EZ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歐元區服務業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指數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51.4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51.6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056175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EZ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歐元區綜合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指數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51.8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52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783241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2026/10/1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EZ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歐元區失業率 經季調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Aug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6.4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539889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2026/9/24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JP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Nikkei/Markit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日本製造業採購經理人指數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54.9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836348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2026/9/24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JP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Nikkei/Markit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日本服務業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企業活動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52.5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748756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2026/9/24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JP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Nikkei/Markit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日本綜合採購經理人指數產出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53.5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450708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2026/10/2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JP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日本失業率 經季調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Aug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2.4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908221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2026/9/22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TW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台灣失業率 經季調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Aug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3.32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3.33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125132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TW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台灣實質工業生產指數（年比）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Aug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26.7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25.61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240446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美國製造業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53.6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53.9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83485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美國服務業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企業活動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55.9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56.5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740239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美國綜合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54.7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56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89036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2026/9/24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美國首次申請失業救濟金人數 經季調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19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200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196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574468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2026/9/25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美國耐久財新訂單工業 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月比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Aug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-0.3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1.1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678804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2026/9/25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美國密西根大學消費者信心指數同時指標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F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47.5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47.8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696321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2026/9/25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美國密西根大學消費者信心指數目前指標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F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50.5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50.9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753731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2026/9/25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美國密西根大學消費者信心指數未來指標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F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45.5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45.8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83087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2026/9/30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美國實質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GDP 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季比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2Q F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295010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2026/9/30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美國個人消費支出實質物價指數 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月比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Aug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0.4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0.2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074927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2026/9/30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美國芝加哥採購經理人指數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51.9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47.1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0188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055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市場展望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</a:pP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本週關注經濟數據重點為，美國將公布美國密西根大學消費者信心指數估值為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47.5%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前值為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47.8%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，芝加哥採購經理人指數估值為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51.9%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前值為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47.1%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，台灣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月失業率數據。</a:t>
            </a:r>
            <a:endParaRPr lang="en-US" altLang="zh-TW" sz="3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70000"/>
              </a:lnSpc>
            </a:pP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操作方面，考量中東衝突導致不確定性，油價走勢起伏，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FED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將致力維持通膨穩定。點陣圖透露年底多數支持再升息一碼，殖利率下行空間有限，整體氛圍</a:t>
            </a:r>
            <a:r>
              <a:rPr lang="zh-TW" altLang="en-US" sz="3100">
                <a:latin typeface="標楷體" panose="03000509000000000000" pitchFamily="65" charset="-120"/>
                <a:ea typeface="標楷體" panose="03000509000000000000" pitchFamily="65" charset="-120"/>
              </a:rPr>
              <a:t>偏空，先行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觀望本週物價與景氣數據指引。台債市場，目前公債殖利率在相對高檔，操作暫以觀望為主。</a:t>
            </a:r>
          </a:p>
          <a:p>
            <a:pPr marL="0" indent="0">
              <a:lnSpc>
                <a:spcPct val="170000"/>
              </a:lnSpc>
              <a:buNone/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83010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2"/>
  <p:tag name="RANGENAME" val="&lt;_bbchartsh_QkQxRTdGQzIyMDAxNEExOT&gt;"/>
  <p:tag name="TYPENAME" val="BloombergGChartBMPType"/>
  <p:tag name="FILETIMESTAMP" val="2026/1/26 上午 10:26:29"/>
  <p:tag name="TAGTIMESTAMP" val="2026/1/26 上午 10:26:29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  <p:tag name="HIDEFOOTERTEXT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3"/>
  <p:tag name="RANGENAME" val="&lt;_bbchartsh_QUJBNkQzQTM0NDNCNDA4NT&gt;"/>
  <p:tag name="TYPENAME" val="BloombergGChartBMPType"/>
  <p:tag name="FILETIMESTAMP" val="2026/1/26 上午 10:26:44"/>
  <p:tag name="TAGTIMESTAMP" val="2026/1/26 上午 10:26:4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4"/>
  <p:tag name="RANGENAME" val="&lt;_bbchartsh_NkVBMjFBM0RBODJENDEzNE&gt;"/>
  <p:tag name="TYPENAME" val="BloombergGChartBMPType"/>
  <p:tag name="FILETIMESTAMP" val="2026/1/26 上午 10:26:50"/>
  <p:tag name="TAGTIMESTAMP" val="2026/1/26 上午 10:26:50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5"/>
  <p:tag name="RANGENAME" val="&lt;_bbchartsh_NzNGREQzNUYxRTc2NENEQU&gt;"/>
  <p:tag name="TYPENAME" val="BloombergGChartBMPType"/>
  <p:tag name="FILETIMESTAMP" val="2026/1/26 上午 10:26:29"/>
  <p:tag name="TAGTIMESTAMP" val="2026/1/26 上午 10:26:29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6"/>
  <p:tag name="RANGENAME" val="&lt;_bbchartsh_NDY4Mzc0RUFENEM2NDcyMz&gt;"/>
  <p:tag name="TYPENAME" val="BloombergGChartBMPType"/>
  <p:tag name="FILETIMESTAMP" val="2026/1/26 上午 10:26:41"/>
  <p:tag name="TAGTIMESTAMP" val="2026/1/26 上午 10:26:41"/>
  <p:tag name="CHARTTYPE" val="GC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7"/>
  <p:tag name="RANGENAME" val="&lt;_bbchartsh_NzdCOEZDQUVFNEQ0NDdERk&gt;"/>
  <p:tag name="TYPENAME" val="BloombergGChartBMPType"/>
  <p:tag name="FILETIMESTAMP" val="2026/1/26 上午 10:26:49"/>
  <p:tag name="TAGTIMESTAMP" val="2026/1/26 上午 10:26:49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5"/>
  <p:tag name="RANGENAME" val="&lt;_bbchartsh_MDc0NjEwRDZGNkUyNDQ0Rk&gt;"/>
  <p:tag name="TYPENAME" val="BloombergGChartBMPType"/>
  <p:tag name="FILETIMESTAMP" val="2026/1/26 上午 10:26:24"/>
  <p:tag name="TAGTIMESTAMP" val="2026/1/26 上午 10:26:2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8"/>
  <p:tag name="RANGENAME" val="&lt;_bbchartsh_MzBCNDY1RkQ0RDFCNEFGMk&gt;"/>
  <p:tag name="TYPENAME" val="BloombergGChartBMPType"/>
  <p:tag name="FILETIMESTAMP" val="2026/1/26 上午 10:26:35"/>
  <p:tag name="TAGTIMESTAMP" val="2026/1/26 上午 10:26:35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2"/>
  <p:tag name="RANGENAME" val="&lt;_bbchartsh_OUE2MzVGMkNFOUZGNDkzOT&gt;"/>
  <p:tag name="TYPENAME" val="BloombergGChartBMPType"/>
  <p:tag name="FILETIMESTAMP" val="2026/1/26 上午 10:26:44"/>
  <p:tag name="TAGTIMESTAMP" val="2026/1/26 上午 10:26:4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9"/>
  <p:tag name="RANGENAME" val="&lt;_bbchartsh_RjZFMEU0MUQ5RkRENDMyOU&gt;"/>
  <p:tag name="TYPENAME" val="BloombergGChartBMPType"/>
  <p:tag name="FILETIMESTAMP" val="2026/1/26 上午 10:26:27"/>
  <p:tag name="TAGTIMESTAMP" val="2026/1/26 上午 10:26:27"/>
  <p:tag name="CHARTTYPE" val="ECWB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0"/>
  <p:tag name="RANGENAME" val="&lt;_bbchartsh_MTBCMzAxRDYzNDBENEQ5MT&gt;"/>
  <p:tag name="TYPENAME" val="BloombergGChartBMPType"/>
  <p:tag name="FILETIMESTAMP" val="2026/1/26 上午 10:26:35"/>
  <p:tag name="TAGTIMESTAMP" val="2026/1/26 上午 10:26:35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4"/>
  <p:tag name="RANGENAME" val="&lt;_bbchartsh_RDhGRUUwNzRFNkE3NDcxM0&gt;"/>
  <p:tag name="TYPENAME" val="BloombergGChartBMPType"/>
  <p:tag name="FILETIMESTAMP" val="2026/1/26 上午 10:26:44"/>
  <p:tag name="TAGTIMESTAMP" val="2026/1/26 上午 10:26:4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1"/>
  <p:tag name="RANGENAME" val="&lt;_bbchartsh_RTYyMkFENzYwODY5NDM2ND&gt;"/>
  <p:tag name="TYPENAME" val="BloombergGChartBMPType"/>
  <p:tag name="FILETIMESTAMP" val="2026/1/26 上午 10:26:52"/>
  <p:tag name="TAGTIMESTAMP" val="2026/1/26 上午 10:26:52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龍騰四海">
  <a:themeElements>
    <a:clrScheme name="龍騰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龍騰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龍騰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BBSettings xmlns="http://schemas.bloomberg.com/settings/1.0">
  <Item name="DocumentId_Charts">{EB7E0EF9-FC3A-44C4-B219-9837EC33189C}</Item>
  <Item xmlns="" name="ShapesMap_Charts">{"{EB7E0EF9-FC3A-44C4-B219-9837EC33189C}":{"256":{},"257":{},"258":{},"259":{},"260":{},"261":{},"262":{},"263":{},"264":{},"266":{},"267":{},"268":{},"270":{},"271":{},"272":{},"273":{},"274":{},"275":{}}}</Item>
</BBSettings>
</file>

<file path=customXml/itemProps1.xml><?xml version="1.0" encoding="utf-8"?>
<ds:datastoreItem xmlns:ds="http://schemas.openxmlformats.org/officeDocument/2006/customXml" ds:itemID="{BD76EAD6-C504-46EE-ADDD-4B555C7A54D7}">
  <ds:schemaRefs>
    <ds:schemaRef ds:uri="http://schemas.bloomberg.com/settings/1.0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15471</TotalTime>
  <Words>714</Words>
  <Application>Microsoft Office PowerPoint</Application>
  <PresentationFormat>如螢幕大小 (4:3)</PresentationFormat>
  <Paragraphs>198</Paragraphs>
  <Slides>17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5" baseType="lpstr">
      <vt:lpstr>新細明體</vt:lpstr>
      <vt:lpstr>標楷體</vt:lpstr>
      <vt:lpstr>Arial</vt:lpstr>
      <vt:lpstr>Calibri</vt:lpstr>
      <vt:lpstr>Cambria</vt:lpstr>
      <vt:lpstr>Maiandra GD</vt:lpstr>
      <vt:lpstr>Wingdings 2</vt:lpstr>
      <vt:lpstr>龍騰四海</vt:lpstr>
      <vt:lpstr>大中票券債券市場展望雙週報</vt:lpstr>
      <vt:lpstr>市場回顧</vt:lpstr>
      <vt:lpstr>歐債十年期利率走勢圖</vt:lpstr>
      <vt:lpstr>美債十年期利率走勢圖</vt:lpstr>
      <vt:lpstr>日債十年期利率走勢圖</vt:lpstr>
      <vt:lpstr>台債十年期利率走勢圖</vt:lpstr>
      <vt:lpstr>主要國家殖利率曲線</vt:lpstr>
      <vt:lpstr>原物料指數</vt:lpstr>
      <vt:lpstr>美國GDP成長率</vt:lpstr>
      <vt:lpstr>密大消費信心</vt:lpstr>
      <vt:lpstr>美國個人消費支出核心平減指數 經季調(年比)</vt:lpstr>
      <vt:lpstr>美國就業情況</vt:lpstr>
      <vt:lpstr>美國非農就業人數</vt:lpstr>
      <vt:lpstr>美國新屋及成屋銷售</vt:lpstr>
      <vt:lpstr>ISM指數</vt:lpstr>
      <vt:lpstr>經濟數據預報</vt:lpstr>
      <vt:lpstr>市場展望</vt:lpstr>
    </vt:vector>
  </TitlesOfParts>
  <Company>大中票券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大中票券債券市場展望雙週報</dc:title>
  <dc:creator>peter</dc:creator>
  <cp:lastModifiedBy>資本市場部資深襄理 - 林翠華</cp:lastModifiedBy>
  <cp:revision>410</cp:revision>
  <cp:lastPrinted>2026-08-10T06:30:58Z</cp:lastPrinted>
  <dcterms:created xsi:type="dcterms:W3CDTF">2018-04-19T05:44:13Z</dcterms:created>
  <dcterms:modified xsi:type="dcterms:W3CDTF">2026-09-21T08:12:01Z</dcterms:modified>
</cp:coreProperties>
</file>