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71" r:id="rId13"/>
    <p:sldId id="266" r:id="rId14"/>
    <p:sldId id="273" r:id="rId15"/>
    <p:sldId id="272" r:id="rId16"/>
    <p:sldId id="274" r:id="rId17"/>
    <p:sldId id="267" r:id="rId18"/>
    <p:sldId id="268" r:id="rId19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彭博系統" initials="彭博系統" lastIdx="1" clrIdx="0">
    <p:extLst>
      <p:ext uri="{19B8F6BF-5375-455C-9EA6-DF929625EA0E}">
        <p15:presenceInfo xmlns:p15="http://schemas.microsoft.com/office/powerpoint/2012/main" userId="S-1-5-21-119694454-211365990-1116685130-5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AA9CE-B03A-4460-8E10-659D5A385F4A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7F191-D542-4476-9272-0156A60CE1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782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7F191-D542-4476-9272-0156A60CE16C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284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F9B4-39E0-4E77-B419-5BDFE626C356}" type="datetimeFigureOut">
              <a:rPr lang="zh-TW" altLang="en-US" smtClean="0"/>
              <a:t>2026/10/19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大中票券債券市場展望雙週報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2026/10/19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337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市場回顧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514202"/>
            <a:ext cx="8229600" cy="515515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美債殖利率自高檔回落，美國最新公佈的通膨數據再度高於市場預期，加深投資人對聯準會後續升息的疑慮，科技股賣壓湧現，資金轉進美債避險，帶動美國公債殖利率走低，上週五美債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年券收在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5.0728%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台債殖利率小幅下跌，在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年期及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年期指標公債連續多日成交意願低落之後，隨著科技股回落之際，避險情緒帶動國際債市殖利率從高點回落，上週五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年券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A15109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下跌至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2.02%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>
              <a:lnSpc>
                <a:spcPct val="160000"/>
              </a:lnSpc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674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歐債十年期利率走勢圖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2">
            <a:extLst>
              <a:ext uri="{FF2B5EF4-FFF2-40B4-BE49-F238E27FC236}">
                <a16:creationId xmlns:a16="http://schemas.microsoft.com/office/drawing/2014/main" id="{9CCE301D-0376-92FB-32D6-9AC1A52CB34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7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3">
            <a:extLst>
              <a:ext uri="{FF2B5EF4-FFF2-40B4-BE49-F238E27FC236}">
                <a16:creationId xmlns:a16="http://schemas.microsoft.com/office/drawing/2014/main" id="{C0F6E78E-D0C7-B7EA-7228-82361301A11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9" y="1452488"/>
            <a:ext cx="8496941" cy="474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6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日債十年期利率走勢圖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4">
            <a:extLst>
              <a:ext uri="{FF2B5EF4-FFF2-40B4-BE49-F238E27FC236}">
                <a16:creationId xmlns:a16="http://schemas.microsoft.com/office/drawing/2014/main" id="{060F4D4E-AEF8-51F8-A6DE-49432A0024C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24839"/>
            <a:ext cx="8229600" cy="45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5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台債十年期利率走勢圖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5">
            <a:extLst>
              <a:ext uri="{FF2B5EF4-FFF2-40B4-BE49-F238E27FC236}">
                <a16:creationId xmlns:a16="http://schemas.microsoft.com/office/drawing/2014/main" id="{8C9E6EFC-CF82-65B4-10A5-1229C8B90DE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1553869"/>
            <a:ext cx="8291262" cy="461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0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主要國家殖利率曲線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6">
            <a:extLst>
              <a:ext uri="{FF2B5EF4-FFF2-40B4-BE49-F238E27FC236}">
                <a16:creationId xmlns:a16="http://schemas.microsoft.com/office/drawing/2014/main" id="{93F02B6A-E318-BBB6-A2B6-D433916EB2C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204" y="1600200"/>
            <a:ext cx="7499591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4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原物料指數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7">
            <a:extLst>
              <a:ext uri="{FF2B5EF4-FFF2-40B4-BE49-F238E27FC236}">
                <a16:creationId xmlns:a16="http://schemas.microsoft.com/office/drawing/2014/main" id="{068D6637-B4D3-6C2A-11D0-347522E3F75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35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</a:t>
            </a:r>
            <a:r>
              <a:rPr lang="en-US" altLang="zh-TW" dirty="0"/>
              <a:t>GDP</a:t>
            </a:r>
            <a:r>
              <a:rPr lang="zh-TW" altLang="en-US" dirty="0"/>
              <a:t>成長率</a:t>
            </a:r>
          </a:p>
        </p:txBody>
      </p:sp>
      <p:pic>
        <p:nvPicPr>
          <p:cNvPr id="7" name="G 25">
            <a:extLst>
              <a:ext uri="{FF2B5EF4-FFF2-40B4-BE49-F238E27FC236}">
                <a16:creationId xmlns:a16="http://schemas.microsoft.com/office/drawing/2014/main" id="{DC43B3F3-F1C4-CFB9-FDC4-5C4824B9F374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08" y="1556792"/>
            <a:ext cx="7571184" cy="4671392"/>
          </a:xfrm>
        </p:spPr>
      </p:pic>
    </p:spTree>
    <p:extLst>
      <p:ext uri="{BB962C8B-B14F-4D97-AF65-F5344CB8AC3E}">
        <p14:creationId xmlns:p14="http://schemas.microsoft.com/office/powerpoint/2010/main" val="206741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密大消費信心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8">
            <a:extLst>
              <a:ext uri="{FF2B5EF4-FFF2-40B4-BE49-F238E27FC236}">
                <a16:creationId xmlns:a16="http://schemas.microsoft.com/office/drawing/2014/main" id="{2D3F0E4C-57CE-1767-46BB-94B3C1958E5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92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美國個人消費支出核心平減指數 經季調</a:t>
            </a:r>
            <a:r>
              <a:rPr lang="en-US" altLang="zh-TW" dirty="0"/>
              <a:t>(</a:t>
            </a:r>
            <a:r>
              <a:rPr lang="zh-TW" altLang="en-US" dirty="0"/>
              <a:t>年比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22">
            <a:extLst>
              <a:ext uri="{FF2B5EF4-FFF2-40B4-BE49-F238E27FC236}">
                <a16:creationId xmlns:a16="http://schemas.microsoft.com/office/drawing/2014/main" id="{C54C0120-54E6-BC26-C61A-26E99CC0327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5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美國就業情況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9">
            <a:extLst>
              <a:ext uri="{FF2B5EF4-FFF2-40B4-BE49-F238E27FC236}">
                <a16:creationId xmlns:a16="http://schemas.microsoft.com/office/drawing/2014/main" id="{5146A114-0674-2CCE-62EA-C54EDF1F720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5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美國非農就業人數</a:t>
            </a:r>
          </a:p>
        </p:txBody>
      </p:sp>
      <p:pic>
        <p:nvPicPr>
          <p:cNvPr id="7" name="G 20">
            <a:extLst>
              <a:ext uri="{FF2B5EF4-FFF2-40B4-BE49-F238E27FC236}">
                <a16:creationId xmlns:a16="http://schemas.microsoft.com/office/drawing/2014/main" id="{8ECD2D12-07AD-C429-EC73-421A00998E16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1430570"/>
            <a:ext cx="8003232" cy="4729976"/>
          </a:xfrm>
        </p:spPr>
      </p:pic>
    </p:spTree>
    <p:extLst>
      <p:ext uri="{BB962C8B-B14F-4D97-AF65-F5344CB8AC3E}">
        <p14:creationId xmlns:p14="http://schemas.microsoft.com/office/powerpoint/2010/main" val="2859017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美國新屋及成屋銷售</a:t>
            </a:r>
          </a:p>
        </p:txBody>
      </p:sp>
      <p:pic>
        <p:nvPicPr>
          <p:cNvPr id="7" name="G 24">
            <a:extLst>
              <a:ext uri="{FF2B5EF4-FFF2-40B4-BE49-F238E27FC236}">
                <a16:creationId xmlns:a16="http://schemas.microsoft.com/office/drawing/2014/main" id="{2ECBDC54-5BD9-B2B5-B81F-BE0837A3C5D0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412" y="1417638"/>
            <a:ext cx="8136904" cy="4824536"/>
          </a:xfrm>
        </p:spPr>
      </p:pic>
    </p:spTree>
    <p:extLst>
      <p:ext uri="{BB962C8B-B14F-4D97-AF65-F5344CB8AC3E}">
        <p14:creationId xmlns:p14="http://schemas.microsoft.com/office/powerpoint/2010/main" val="99125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ISM</a:t>
            </a:r>
            <a:r>
              <a:rPr lang="zh-TW" altLang="en-US" dirty="0"/>
              <a:t>指數</a:t>
            </a:r>
          </a:p>
        </p:txBody>
      </p:sp>
      <p:pic>
        <p:nvPicPr>
          <p:cNvPr id="7" name="G 21">
            <a:extLst>
              <a:ext uri="{FF2B5EF4-FFF2-40B4-BE49-F238E27FC236}">
                <a16:creationId xmlns:a16="http://schemas.microsoft.com/office/drawing/2014/main" id="{FB05C8B5-384F-AA92-DDD9-9A898D756678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388" y="1340768"/>
            <a:ext cx="7931224" cy="4860448"/>
          </a:xfrm>
        </p:spPr>
      </p:pic>
    </p:spTree>
    <p:extLst>
      <p:ext uri="{BB962C8B-B14F-4D97-AF65-F5344CB8AC3E}">
        <p14:creationId xmlns:p14="http://schemas.microsoft.com/office/powerpoint/2010/main" val="765330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經濟數據預報</a:t>
            </a:r>
          </a:p>
        </p:txBody>
      </p:sp>
      <p:graphicFrame>
        <p:nvGraphicFramePr>
          <p:cNvPr id="7" name="內容版面配置區 6">
            <a:extLst>
              <a:ext uri="{FF2B5EF4-FFF2-40B4-BE49-F238E27FC236}">
                <a16:creationId xmlns:a16="http://schemas.microsoft.com/office/drawing/2014/main" id="{4962C883-0E75-93C5-DD61-7580877A2F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763287"/>
              </p:ext>
            </p:extLst>
          </p:nvPr>
        </p:nvGraphicFramePr>
        <p:xfrm>
          <a:off x="890884" y="1268760"/>
          <a:ext cx="7362231" cy="5040550"/>
        </p:xfrm>
        <a:graphic>
          <a:graphicData uri="http://schemas.openxmlformats.org/drawingml/2006/table">
            <a:tbl>
              <a:tblPr/>
              <a:tblGrid>
                <a:gridCol w="690723">
                  <a:extLst>
                    <a:ext uri="{9D8B030D-6E8A-4147-A177-3AD203B41FA5}">
                      <a16:colId xmlns:a16="http://schemas.microsoft.com/office/drawing/2014/main" val="2841950947"/>
                    </a:ext>
                  </a:extLst>
                </a:gridCol>
                <a:gridCol w="386476">
                  <a:extLst>
                    <a:ext uri="{9D8B030D-6E8A-4147-A177-3AD203B41FA5}">
                      <a16:colId xmlns:a16="http://schemas.microsoft.com/office/drawing/2014/main" val="792560821"/>
                    </a:ext>
                  </a:extLst>
                </a:gridCol>
                <a:gridCol w="3530363">
                  <a:extLst>
                    <a:ext uri="{9D8B030D-6E8A-4147-A177-3AD203B41FA5}">
                      <a16:colId xmlns:a16="http://schemas.microsoft.com/office/drawing/2014/main" val="1082057129"/>
                    </a:ext>
                  </a:extLst>
                </a:gridCol>
                <a:gridCol w="493373">
                  <a:extLst>
                    <a:ext uri="{9D8B030D-6E8A-4147-A177-3AD203B41FA5}">
                      <a16:colId xmlns:a16="http://schemas.microsoft.com/office/drawing/2014/main" val="3656733754"/>
                    </a:ext>
                  </a:extLst>
                </a:gridCol>
                <a:gridCol w="682500">
                  <a:extLst>
                    <a:ext uri="{9D8B030D-6E8A-4147-A177-3AD203B41FA5}">
                      <a16:colId xmlns:a16="http://schemas.microsoft.com/office/drawing/2014/main" val="2124818578"/>
                    </a:ext>
                  </a:extLst>
                </a:gridCol>
                <a:gridCol w="646868">
                  <a:extLst>
                    <a:ext uri="{9D8B030D-6E8A-4147-A177-3AD203B41FA5}">
                      <a16:colId xmlns:a16="http://schemas.microsoft.com/office/drawing/2014/main" val="3039435763"/>
                    </a:ext>
                  </a:extLst>
                </a:gridCol>
                <a:gridCol w="931928">
                  <a:extLst>
                    <a:ext uri="{9D8B030D-6E8A-4147-A177-3AD203B41FA5}">
                      <a16:colId xmlns:a16="http://schemas.microsoft.com/office/drawing/2014/main" val="3591578512"/>
                    </a:ext>
                  </a:extLst>
                </a:gridCol>
              </a:tblGrid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日期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國別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名稱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月份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調查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實際值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前值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00563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CN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中國非製造業採購經理指數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(PMI) - 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商務活動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經季節調整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6528187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CN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中國製造業採購經理指數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49.8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70958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2026/9/22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歐元區消費者信心指數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-16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-15.5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27196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歐元區製造業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52.6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52.7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96470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歐元區服務業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56175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歐元區綜合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78324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2026/10/1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EZ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歐元區失業率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6.4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53988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Nikkei/Markit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日本製造業採購經理人指數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54.9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83634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Nikkei/Markit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日本服務業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企業活動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52.5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748756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Nikkei/Markit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日本綜合採購經理人指數產出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53.5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5070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2026/10/2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JP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日本失業率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90822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2026/9/22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TW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台灣失業率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3.32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3.33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125132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TW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台灣實質工業生產指數（年比）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26.7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25.61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240446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美國製造業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53.6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53.9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283485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美國服務業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企業活動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55.9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56.5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74023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2026/9/23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Markit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美國綜合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PMI(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54.7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589036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2026/9/24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美國首次申請失業救濟金人數 經季調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19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200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196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574468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美國耐久財新訂單工業 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月比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 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-0.3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1.1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678804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美國密西根大學消費者信心指數同時指標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47.5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47.8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769632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美國密西根大學消費者信心指數目前指標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50.5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50.9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753731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2026/9/25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美國密西根大學消費者信心指數未來指標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45.5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45.8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83087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美國實質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GDP 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季比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2Q F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1.5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295010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美國個人消費支出實質物價指數 經季調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(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月比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Aug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0.4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0.2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074927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2026/9/30</a:t>
                      </a:r>
                    </a:p>
                  </a:txBody>
                  <a:tcPr marL="8229" marR="8229" marT="8229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美國芝加哥採購經理人指數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Sep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51.9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--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47.1</a:t>
                      </a:r>
                    </a:p>
                  </a:txBody>
                  <a:tcPr marL="8229" marR="8229" marT="8229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188687"/>
                  </a:ext>
                </a:extLst>
              </a:tr>
            </a:tbl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AD3E3A17-63E7-1217-F7BC-535942C25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46" y="1268760"/>
            <a:ext cx="7826666" cy="504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55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市場展望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本週關注經濟數據重點為，美國將公布美國密西根大學消費者信心指數同時指標，估值為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46.3%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前值為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46.3%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，美國耐久財新訂單工業經季調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月比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估值為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1.2%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前值為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-0.1%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操作方面，雖然近期美債利率大幅回落，緩解債市利空擔憂，惟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Fed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在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月及明年第一季仍有可能升息，操作仍須謹慎以對。台債市場，目前台債比較欠缺明確方向，但預計不會像美債波動那麼大，惟台灣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CPI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年增率為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2.73%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，是兩年半來以來最高漲幅，台灣央行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月升息的機率增加，債市操作以觀望為主。</a:t>
            </a:r>
          </a:p>
          <a:p>
            <a:pPr>
              <a:lnSpc>
                <a:spcPct val="170000"/>
              </a:lnSpc>
            </a:pPr>
            <a:endParaRPr lang="zh-TW" altLang="en-US" sz="3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lnSpc>
                <a:spcPct val="170000"/>
              </a:lnSpc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83010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2"/>
  <p:tag name="RANGENAME" val="&lt;_bbchartsh_QkQxRTdGQzIyMDAxNEExOT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  <p:tag name="HIDEFOOTERTEXT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3"/>
  <p:tag name="RANGENAME" val="&lt;_bbchartsh_QUJBNkQzQTM0NDNCNDA4N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4"/>
  <p:tag name="RANGENAME" val="&lt;_bbchartsh_NkVBMjFBM0RBODJENDEzNE&gt;"/>
  <p:tag name="TYPENAME" val="BloombergGChartBMPType"/>
  <p:tag name="FILETIMESTAMP" val="2026/1/26 上午 10:26:50"/>
  <p:tag name="TAGTIMESTAMP" val="2026/1/26 上午 10:26:50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5"/>
  <p:tag name="RANGENAME" val="&lt;_bbchartsh_NzNGREQzNUYxRTc2NENEQU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6"/>
  <p:tag name="RANGENAME" val="&lt;_bbchartsh_NDY4Mzc0RUFENEM2NDcyMz&gt;"/>
  <p:tag name="TYPENAME" val="BloombergGChartBMPType"/>
  <p:tag name="FILETIMESTAMP" val="2026/1/26 上午 10:26:41"/>
  <p:tag name="TAGTIMESTAMP" val="2026/1/26 上午 10:26:41"/>
  <p:tag name="CHARTTYPE" val="GC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7"/>
  <p:tag name="RANGENAME" val="&lt;_bbchartsh_NzdCOEZDQUVFNEQ0NDdERk&gt;"/>
  <p:tag name="TYPENAME" val="BloombergGChartBMPType"/>
  <p:tag name="FILETIMESTAMP" val="2026/1/26 上午 10:26:49"/>
  <p:tag name="TAGTIMESTAMP" val="2026/1/26 上午 10:26:4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5"/>
  <p:tag name="RANGENAME" val="&lt;_bbchartsh_MDc0NjEwRDZGNkUyNDQ0Rk&gt;"/>
  <p:tag name="TYPENAME" val="BloombergGChartBMPType"/>
  <p:tag name="FILETIMESTAMP" val="2026/1/26 上午 10:26:24"/>
  <p:tag name="TAGTIMESTAMP" val="2026/1/26 上午 10:26:2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8"/>
  <p:tag name="RANGENAME" val="&lt;_bbchartsh_MzBCNDY1RkQ0RDFCNEFGMk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2"/>
  <p:tag name="RANGENAME" val="&lt;_bbchartsh_OUE2MzVGMkNFOUZGNDkzO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9"/>
  <p:tag name="RANGENAME" val="&lt;_bbchartsh_RjZFMEU0MUQ5RkRENDMyOU&gt;"/>
  <p:tag name="TYPENAME" val="BloombergGChartBMPType"/>
  <p:tag name="FILETIMESTAMP" val="2026/1/26 上午 10:26:27"/>
  <p:tag name="TAGTIMESTAMP" val="2026/1/26 上午 10:26:27"/>
  <p:tag name="CHARTTYPE" val="ECWB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0"/>
  <p:tag name="RANGENAME" val="&lt;_bbchartsh_MTBCMzAxRDYzNDBENEQ5MT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4"/>
  <p:tag name="RANGENAME" val="&lt;_bbchartsh_RDhGRUUwNzRFNkE3NDcxM0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1"/>
  <p:tag name="RANGENAME" val="&lt;_bbchartsh_RTYyMkFENzYwODY5NDM2ND&gt;"/>
  <p:tag name="TYPENAME" val="BloombergGChartBMPType"/>
  <p:tag name="FILETIMESTAMP" val="2026/1/26 上午 10:26:52"/>
  <p:tag name="TAGTIMESTAMP" val="2026/1/26 上午 10:26:52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BSettings xmlns="http://schemas.bloomberg.com/settings/1.0">
  <Item name="DocumentId_Charts">{EB7E0EF9-FC3A-44C4-B219-9837EC33189C}</Item>
  <Item xmlns="" name="ShapesMap_Charts">{"{EB7E0EF9-FC3A-44C4-B219-9837EC33189C}":{"256":{},"257":{},"258":{},"259":{},"260":{},"261":{},"262":{},"263":{},"264":{},"266":{},"267":{},"268":{},"270":{},"271":{},"272":{},"273":{},"274":{},"275":{}}}</Item>
</BBSettings>
</file>

<file path=customXml/itemProps1.xml><?xml version="1.0" encoding="utf-8"?>
<ds:datastoreItem xmlns:ds="http://schemas.openxmlformats.org/officeDocument/2006/customXml" ds:itemID="{BD76EAD6-C504-46EE-ADDD-4B555C7A54D7}">
  <ds:schemaRefs>
    <ds:schemaRef ds:uri="http://schemas.bloomberg.com/settings/1.0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15540</TotalTime>
  <Words>759</Words>
  <Application>Microsoft Office PowerPoint</Application>
  <PresentationFormat>如螢幕大小 (4:3)</PresentationFormat>
  <Paragraphs>198</Paragraphs>
  <Slides>17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新細明體</vt:lpstr>
      <vt:lpstr>標楷體</vt:lpstr>
      <vt:lpstr>Arial</vt:lpstr>
      <vt:lpstr>Calibri</vt:lpstr>
      <vt:lpstr>Cambria</vt:lpstr>
      <vt:lpstr>Maiandra GD</vt:lpstr>
      <vt:lpstr>Wingdings 2</vt:lpstr>
      <vt:lpstr>龍騰四海</vt:lpstr>
      <vt:lpstr>大中票券債券市場展望雙週報</vt:lpstr>
      <vt:lpstr>市場回顧</vt:lpstr>
      <vt:lpstr>歐債十年期利率走勢圖</vt:lpstr>
      <vt:lpstr>美債十年期利率走勢圖</vt:lpstr>
      <vt:lpstr>日債十年期利率走勢圖</vt:lpstr>
      <vt:lpstr>台債十年期利率走勢圖</vt:lpstr>
      <vt:lpstr>主要國家殖利率曲線</vt:lpstr>
      <vt:lpstr>原物料指數</vt:lpstr>
      <vt:lpstr>美國GDP成長率</vt:lpstr>
      <vt:lpstr>密大消費信心</vt:lpstr>
      <vt:lpstr>美國個人消費支出核心平減指數 經季調(年比)</vt:lpstr>
      <vt:lpstr>美國就業情況</vt:lpstr>
      <vt:lpstr>美國非農就業人數</vt:lpstr>
      <vt:lpstr>美國新屋及成屋銷售</vt:lpstr>
      <vt:lpstr>ISM指數</vt:lpstr>
      <vt:lpstr>經濟數據預報</vt:lpstr>
      <vt:lpstr>市場展望</vt:lpstr>
    </vt:vector>
  </TitlesOfParts>
  <Company>大中票券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大中票券債券市場展望雙週報</dc:title>
  <dc:creator>peter</dc:creator>
  <cp:lastModifiedBy>資本市場部債券科資深襄理 - 陳宗良</cp:lastModifiedBy>
  <cp:revision>423</cp:revision>
  <cp:lastPrinted>2026-10-19T06:47:32Z</cp:lastPrinted>
  <dcterms:created xsi:type="dcterms:W3CDTF">2018-04-19T05:44:13Z</dcterms:created>
  <dcterms:modified xsi:type="dcterms:W3CDTF">2026-10-19T07:17:32Z</dcterms:modified>
</cp:coreProperties>
</file>